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omments/comment1.xml" ContentType="application/vnd.openxmlformats-officedocument.presentationml.comments+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01" r:id="rId1"/>
  </p:sldMasterIdLst>
  <p:notesMasterIdLst>
    <p:notesMasterId r:id="rId39"/>
  </p:notesMasterIdLst>
  <p:sldIdLst>
    <p:sldId id="288" r:id="rId2"/>
    <p:sldId id="256" r:id="rId3"/>
    <p:sldId id="257" r:id="rId4"/>
    <p:sldId id="280" r:id="rId5"/>
    <p:sldId id="304" r:id="rId6"/>
    <p:sldId id="305" r:id="rId7"/>
    <p:sldId id="306" r:id="rId8"/>
    <p:sldId id="307" r:id="rId9"/>
    <p:sldId id="310" r:id="rId10"/>
    <p:sldId id="311" r:id="rId11"/>
    <p:sldId id="287" r:id="rId12"/>
    <p:sldId id="314" r:id="rId13"/>
    <p:sldId id="313" r:id="rId14"/>
    <p:sldId id="309" r:id="rId15"/>
    <p:sldId id="273" r:id="rId16"/>
    <p:sldId id="281" r:id="rId17"/>
    <p:sldId id="282" r:id="rId18"/>
    <p:sldId id="283" r:id="rId19"/>
    <p:sldId id="284" r:id="rId20"/>
    <p:sldId id="285" r:id="rId21"/>
    <p:sldId id="289" r:id="rId22"/>
    <p:sldId id="290" r:id="rId23"/>
    <p:sldId id="291" r:id="rId24"/>
    <p:sldId id="295" r:id="rId25"/>
    <p:sldId id="296" r:id="rId26"/>
    <p:sldId id="294" r:id="rId27"/>
    <p:sldId id="301" r:id="rId28"/>
    <p:sldId id="302" r:id="rId29"/>
    <p:sldId id="303" r:id="rId30"/>
    <p:sldId id="297" r:id="rId31"/>
    <p:sldId id="298" r:id="rId32"/>
    <p:sldId id="299" r:id="rId33"/>
    <p:sldId id="293" r:id="rId34"/>
    <p:sldId id="292" r:id="rId35"/>
    <p:sldId id="312" r:id="rId36"/>
    <p:sldId id="300" r:id="rId37"/>
    <p:sldId id="286" r:id="rId38"/>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7"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天王寺オフィス ITEX" initials="天I" lastIdx="1" clrIdx="0">
    <p:extLst>
      <p:ext uri="{19B8F6BF-5375-455C-9EA6-DF929625EA0E}">
        <p15:presenceInfo xmlns:p15="http://schemas.microsoft.com/office/powerpoint/2012/main" userId="e24b0fcddddfbf5a"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AB8D3"/>
    <a:srgbClr val="457CA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1990" autoAdjust="0"/>
  </p:normalViewPr>
  <p:slideViewPr>
    <p:cSldViewPr snapToGrid="0">
      <p:cViewPr varScale="1">
        <p:scale>
          <a:sx n="72" d="100"/>
          <a:sy n="72" d="100"/>
        </p:scale>
        <p:origin x="1027" y="58"/>
      </p:cViewPr>
      <p:guideLst>
        <p:guide orient="horz" pos="2137"/>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3-08-08T11:21:49.650" idx="1">
    <p:pos x="10" y="10"/>
    <p:text>動画での画面キャプチャの仕方は（Windows10以降の場合）windows+Gで録画メニューを開けるので録画ボタンを押す。</p:text>
    <p:extLst>
      <p:ext uri="{C676402C-5697-4E1C-873F-D02D1690AC5C}">
        <p15:threadingInfo xmlns:p15="http://schemas.microsoft.com/office/powerpoint/2012/main" timeZoneBias="-540"/>
      </p:ext>
    </p:extLst>
  </p:cm>
</p:cmLst>
</file>

<file path=ppt/media/image1.jpg>
</file>

<file path=ppt/media/image10.png>
</file>

<file path=ppt/media/image11.jpg>
</file>

<file path=ppt/media/image12.png>
</file>

<file path=ppt/media/image2.png>
</file>

<file path=ppt/media/image3.png>
</file>

<file path=ppt/media/image4.png>
</file>

<file path=ppt/media/image5.png>
</file>

<file path=ppt/media/image6.jpg>
</file>

<file path=ppt/media/image7.png>
</file>

<file path=ppt/media/image8.pn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35C1197-8EC7-4F3F-B3AE-D1697C59E1BC}" type="datetimeFigureOut">
              <a:rPr kumimoji="1" lang="ja-JP" altLang="en-US" smtClean="0"/>
              <a:t>2023/9/15</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DEA5762-0F2B-44BD-840A-6AA68CC2B0E8}" type="slidenum">
              <a:rPr kumimoji="1" lang="ja-JP" altLang="en-US" smtClean="0"/>
              <a:t>‹#›</a:t>
            </a:fld>
            <a:endParaRPr kumimoji="1" lang="ja-JP" altLang="en-US"/>
          </a:p>
        </p:txBody>
      </p:sp>
    </p:spTree>
    <p:extLst>
      <p:ext uri="{BB962C8B-B14F-4D97-AF65-F5344CB8AC3E}">
        <p14:creationId xmlns:p14="http://schemas.microsoft.com/office/powerpoint/2010/main" val="4159245518"/>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まず、私の自己紹介をします。真砂匡志です。出身は大阪の南の方である、大阪府貝塚市です。趣味はゲームや動画鑑賞です。得意なことは事務作業やデータ分析です。</a:t>
            </a:r>
          </a:p>
        </p:txBody>
      </p:sp>
      <p:sp>
        <p:nvSpPr>
          <p:cNvPr id="4" name="スライド番号プレースホルダー 3"/>
          <p:cNvSpPr>
            <a:spLocks noGrp="1"/>
          </p:cNvSpPr>
          <p:nvPr>
            <p:ph type="sldNum" sz="quarter" idx="5"/>
          </p:nvPr>
        </p:nvSpPr>
        <p:spPr/>
        <p:txBody>
          <a:bodyPr/>
          <a:lstStyle/>
          <a:p>
            <a:fld id="{BDEA5762-0F2B-44BD-840A-6AA68CC2B0E8}" type="slidenum">
              <a:rPr kumimoji="1" lang="ja-JP" altLang="en-US" smtClean="0"/>
              <a:t>3</a:t>
            </a:fld>
            <a:endParaRPr kumimoji="1" lang="ja-JP" altLang="en-US"/>
          </a:p>
        </p:txBody>
      </p:sp>
    </p:spTree>
    <p:extLst>
      <p:ext uri="{BB962C8B-B14F-4D97-AF65-F5344CB8AC3E}">
        <p14:creationId xmlns:p14="http://schemas.microsoft.com/office/powerpoint/2010/main" val="32843218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en-US" altLang="ja-JP" dirty="0"/>
          </a:p>
          <a:p>
            <a:r>
              <a:rPr kumimoji="1" lang="ja-JP" altLang="en-US" dirty="0"/>
              <a:t>私の障害特性です。まず、他人とのコミュニケーションが苦手で、特に話しかけるタイミングをつかみ損ねることがあります。</a:t>
            </a:r>
            <a:endParaRPr kumimoji="1" lang="en-US" altLang="ja-JP" dirty="0"/>
          </a:p>
          <a:p>
            <a:r>
              <a:rPr kumimoji="1" lang="ja-JP" altLang="en-US" dirty="0"/>
              <a:t>次に、集中しすぎると他のことを忘れがちになります。</a:t>
            </a:r>
            <a:endParaRPr kumimoji="1" lang="en-US" altLang="ja-JP" dirty="0"/>
          </a:p>
          <a:p>
            <a:r>
              <a:rPr kumimoji="1" lang="ja-JP" altLang="en-US" dirty="0"/>
              <a:t>最後に、生活に対するこだわりが強く、個人的には食事や寝る時間に対するこだわりが強いと思っています。</a:t>
            </a:r>
          </a:p>
        </p:txBody>
      </p:sp>
      <p:sp>
        <p:nvSpPr>
          <p:cNvPr id="4" name="スライド番号プレースホルダー 3"/>
          <p:cNvSpPr>
            <a:spLocks noGrp="1"/>
          </p:cNvSpPr>
          <p:nvPr>
            <p:ph type="sldNum" sz="quarter" idx="5"/>
          </p:nvPr>
        </p:nvSpPr>
        <p:spPr/>
        <p:txBody>
          <a:bodyPr/>
          <a:lstStyle/>
          <a:p>
            <a:fld id="{BDEA5762-0F2B-44BD-840A-6AA68CC2B0E8}" type="slidenum">
              <a:rPr kumimoji="1" lang="ja-JP" altLang="en-US" smtClean="0"/>
              <a:t>12</a:t>
            </a:fld>
            <a:endParaRPr kumimoji="1" lang="ja-JP" altLang="en-US"/>
          </a:p>
        </p:txBody>
      </p:sp>
    </p:spTree>
    <p:extLst>
      <p:ext uri="{BB962C8B-B14F-4D97-AF65-F5344CB8AC3E}">
        <p14:creationId xmlns:p14="http://schemas.microsoft.com/office/powerpoint/2010/main" val="20699480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これから、私の略歴をお話しします。まず１９９５年６月に大阪府貝塚市に誕生します。</a:t>
            </a:r>
          </a:p>
        </p:txBody>
      </p:sp>
      <p:sp>
        <p:nvSpPr>
          <p:cNvPr id="4" name="スライド番号プレースホルダー 3"/>
          <p:cNvSpPr>
            <a:spLocks noGrp="1"/>
          </p:cNvSpPr>
          <p:nvPr>
            <p:ph type="sldNum" sz="quarter" idx="5"/>
          </p:nvPr>
        </p:nvSpPr>
        <p:spPr/>
        <p:txBody>
          <a:bodyPr/>
          <a:lstStyle/>
          <a:p>
            <a:fld id="{BDEA5762-0F2B-44BD-840A-6AA68CC2B0E8}" type="slidenum">
              <a:rPr kumimoji="1" lang="ja-JP" altLang="en-US" smtClean="0"/>
              <a:t>14</a:t>
            </a:fld>
            <a:endParaRPr kumimoji="1" lang="ja-JP" altLang="en-US"/>
          </a:p>
        </p:txBody>
      </p:sp>
    </p:spTree>
    <p:extLst>
      <p:ext uri="{BB962C8B-B14F-4D97-AF65-F5344CB8AC3E}">
        <p14:creationId xmlns:p14="http://schemas.microsoft.com/office/powerpoint/2010/main" val="35217221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その後、２０１８年３月に大阪電気通信大学電気電子工学科を卒業しました。</a:t>
            </a:r>
          </a:p>
        </p:txBody>
      </p:sp>
      <p:sp>
        <p:nvSpPr>
          <p:cNvPr id="4" name="スライド番号プレースホルダー 3"/>
          <p:cNvSpPr>
            <a:spLocks noGrp="1"/>
          </p:cNvSpPr>
          <p:nvPr>
            <p:ph type="sldNum" sz="quarter" idx="5"/>
          </p:nvPr>
        </p:nvSpPr>
        <p:spPr/>
        <p:txBody>
          <a:bodyPr/>
          <a:lstStyle/>
          <a:p>
            <a:fld id="{BDEA5762-0F2B-44BD-840A-6AA68CC2B0E8}" type="slidenum">
              <a:rPr kumimoji="1" lang="ja-JP" altLang="en-US" smtClean="0"/>
              <a:t>15</a:t>
            </a:fld>
            <a:endParaRPr kumimoji="1" lang="ja-JP" altLang="en-US"/>
          </a:p>
        </p:txBody>
      </p:sp>
    </p:spTree>
    <p:extLst>
      <p:ext uri="{BB962C8B-B14F-4D97-AF65-F5344CB8AC3E}">
        <p14:creationId xmlns:p14="http://schemas.microsoft.com/office/powerpoint/2010/main" val="293094329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その後、技術者派遣の会社に正社員扱いの派遣エンジニアとして入社して、</a:t>
            </a:r>
            <a:r>
              <a:rPr kumimoji="1" lang="en-US" altLang="ja-JP" dirty="0"/>
              <a:t>PLC</a:t>
            </a:r>
            <a:r>
              <a:rPr kumimoji="1" lang="ja-JP" altLang="en-US" dirty="0"/>
              <a:t>、簡単に言えば機械を制御するプログラムを作る業務に</a:t>
            </a:r>
            <a:r>
              <a:rPr kumimoji="1" lang="en-US" altLang="ja-JP" dirty="0"/>
              <a:t>1</a:t>
            </a:r>
            <a:r>
              <a:rPr kumimoji="1" lang="ja-JP" altLang="en-US" dirty="0"/>
              <a:t>か月だけ従事していました。</a:t>
            </a:r>
          </a:p>
        </p:txBody>
      </p:sp>
      <p:sp>
        <p:nvSpPr>
          <p:cNvPr id="4" name="スライド番号プレースホルダー 3"/>
          <p:cNvSpPr>
            <a:spLocks noGrp="1"/>
          </p:cNvSpPr>
          <p:nvPr>
            <p:ph type="sldNum" sz="quarter" idx="5"/>
          </p:nvPr>
        </p:nvSpPr>
        <p:spPr/>
        <p:txBody>
          <a:bodyPr/>
          <a:lstStyle/>
          <a:p>
            <a:fld id="{BDEA5762-0F2B-44BD-840A-6AA68CC2B0E8}" type="slidenum">
              <a:rPr kumimoji="1" lang="ja-JP" altLang="en-US" smtClean="0"/>
              <a:t>16</a:t>
            </a:fld>
            <a:endParaRPr kumimoji="1" lang="ja-JP" altLang="en-US"/>
          </a:p>
        </p:txBody>
      </p:sp>
    </p:spTree>
    <p:extLst>
      <p:ext uri="{BB962C8B-B14F-4D97-AF65-F5344CB8AC3E}">
        <p14:creationId xmlns:p14="http://schemas.microsoft.com/office/powerpoint/2010/main" val="4215281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そして、コミュニケーション能力不足が災いしたのか、次の派遣先がなかなか見つからず発達障害を疑われていくつかの精神科を回って、適応障害と、</a:t>
            </a:r>
            <a:r>
              <a:rPr kumimoji="1" lang="en-US" altLang="ja-JP" dirty="0"/>
              <a:t>ASD</a:t>
            </a:r>
            <a:r>
              <a:rPr kumimoji="1" lang="ja-JP" altLang="en-US" dirty="0"/>
              <a:t>の疑いと診断されました。精神障碍者手帳を申請したのはこの少し後です。</a:t>
            </a:r>
          </a:p>
        </p:txBody>
      </p:sp>
      <p:sp>
        <p:nvSpPr>
          <p:cNvPr id="4" name="スライド番号プレースホルダー 3"/>
          <p:cNvSpPr>
            <a:spLocks noGrp="1"/>
          </p:cNvSpPr>
          <p:nvPr>
            <p:ph type="sldNum" sz="quarter" idx="5"/>
          </p:nvPr>
        </p:nvSpPr>
        <p:spPr/>
        <p:txBody>
          <a:bodyPr/>
          <a:lstStyle/>
          <a:p>
            <a:fld id="{BDEA5762-0F2B-44BD-840A-6AA68CC2B0E8}" type="slidenum">
              <a:rPr kumimoji="1" lang="ja-JP" altLang="en-US" smtClean="0"/>
              <a:t>17</a:t>
            </a:fld>
            <a:endParaRPr kumimoji="1" lang="ja-JP" altLang="en-US"/>
          </a:p>
        </p:txBody>
      </p:sp>
    </p:spTree>
    <p:extLst>
      <p:ext uri="{BB962C8B-B14F-4D97-AF65-F5344CB8AC3E}">
        <p14:creationId xmlns:p14="http://schemas.microsoft.com/office/powerpoint/2010/main" val="21604120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その後、精神障害者手帳の更新タイミングに合わせてもう一度診断を受けて、</a:t>
            </a:r>
            <a:r>
              <a:rPr kumimoji="1" lang="en-US" altLang="ja-JP" dirty="0"/>
              <a:t>ASD</a:t>
            </a:r>
            <a:r>
              <a:rPr kumimoji="1" lang="ja-JP" altLang="en-US" dirty="0"/>
              <a:t>と判断されました。</a:t>
            </a:r>
          </a:p>
        </p:txBody>
      </p:sp>
      <p:sp>
        <p:nvSpPr>
          <p:cNvPr id="4" name="スライド番号プレースホルダー 3"/>
          <p:cNvSpPr>
            <a:spLocks noGrp="1"/>
          </p:cNvSpPr>
          <p:nvPr>
            <p:ph type="sldNum" sz="quarter" idx="5"/>
          </p:nvPr>
        </p:nvSpPr>
        <p:spPr/>
        <p:txBody>
          <a:bodyPr/>
          <a:lstStyle/>
          <a:p>
            <a:fld id="{BDEA5762-0F2B-44BD-840A-6AA68CC2B0E8}" type="slidenum">
              <a:rPr kumimoji="1" lang="ja-JP" altLang="en-US" smtClean="0"/>
              <a:t>18</a:t>
            </a:fld>
            <a:endParaRPr kumimoji="1" lang="ja-JP" altLang="en-US"/>
          </a:p>
        </p:txBody>
      </p:sp>
    </p:spTree>
    <p:extLst>
      <p:ext uri="{BB962C8B-B14F-4D97-AF65-F5344CB8AC3E}">
        <p14:creationId xmlns:p14="http://schemas.microsoft.com/office/powerpoint/2010/main" val="302896025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それからも就職活動をしていたのですが、前職はコロナの影響を受けて業績が悪化したらしく、一身上及び会社都合で退職しました。</a:t>
            </a:r>
          </a:p>
        </p:txBody>
      </p:sp>
      <p:sp>
        <p:nvSpPr>
          <p:cNvPr id="4" name="スライド番号プレースホルダー 3"/>
          <p:cNvSpPr>
            <a:spLocks noGrp="1"/>
          </p:cNvSpPr>
          <p:nvPr>
            <p:ph type="sldNum" sz="quarter" idx="5"/>
          </p:nvPr>
        </p:nvSpPr>
        <p:spPr/>
        <p:txBody>
          <a:bodyPr/>
          <a:lstStyle/>
          <a:p>
            <a:fld id="{BDEA5762-0F2B-44BD-840A-6AA68CC2B0E8}" type="slidenum">
              <a:rPr kumimoji="1" lang="ja-JP" altLang="en-US" smtClean="0"/>
              <a:t>19</a:t>
            </a:fld>
            <a:endParaRPr kumimoji="1" lang="ja-JP" altLang="en-US"/>
          </a:p>
        </p:txBody>
      </p:sp>
    </p:spTree>
    <p:extLst>
      <p:ext uri="{BB962C8B-B14F-4D97-AF65-F5344CB8AC3E}">
        <p14:creationId xmlns:p14="http://schemas.microsoft.com/office/powerpoint/2010/main" val="63572704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algn="just"/>
            <a:r>
              <a:rPr lang="ja-JP" altLang="ja-JP" sz="1800" kern="100" dirty="0">
                <a:effectLst/>
                <a:latin typeface="游明朝" panose="02020400000000000000" pitchFamily="18" charset="-128"/>
                <a:ea typeface="游明朝" panose="02020400000000000000" pitchFamily="18" charset="-128"/>
                <a:cs typeface="Times New Roman" panose="02020603050405020304" pitchFamily="18" charset="0"/>
              </a:rPr>
              <a:t>退職後、障害者就業支援センターの力を借りつつ就職活動をしていましたが、限界を感じたのでディーキャリア</a:t>
            </a:r>
            <a:r>
              <a:rPr lang="en-US" altLang="ja-JP" sz="1800" kern="100" dirty="0">
                <a:effectLst/>
                <a:latin typeface="游明朝" panose="02020400000000000000" pitchFamily="18" charset="-128"/>
                <a:ea typeface="游明朝" panose="02020400000000000000" pitchFamily="18" charset="-128"/>
                <a:cs typeface="Times New Roman" panose="02020603050405020304" pitchFamily="18" charset="0"/>
              </a:rPr>
              <a:t>IT</a:t>
            </a:r>
            <a:r>
              <a:rPr lang="ja-JP" altLang="ja-JP" sz="1800" kern="100" dirty="0">
                <a:effectLst/>
                <a:latin typeface="游明朝" panose="02020400000000000000" pitchFamily="18" charset="-128"/>
                <a:ea typeface="游明朝" panose="02020400000000000000" pitchFamily="18" charset="-128"/>
                <a:cs typeface="Times New Roman" panose="02020603050405020304" pitchFamily="18" charset="0"/>
              </a:rPr>
              <a:t>エキスパートに入所しました。</a:t>
            </a:r>
          </a:p>
          <a:p>
            <a:pPr algn="just"/>
            <a:r>
              <a:rPr lang="ja-JP" altLang="ja-JP" sz="1800" kern="100" dirty="0">
                <a:effectLst/>
                <a:latin typeface="游明朝" panose="02020400000000000000" pitchFamily="18" charset="-128"/>
                <a:ea typeface="游明朝" panose="02020400000000000000" pitchFamily="18" charset="-128"/>
                <a:cs typeface="Times New Roman" panose="02020603050405020304" pitchFamily="18" charset="0"/>
              </a:rPr>
              <a:t>私の略歴は以上となります。</a:t>
            </a:r>
          </a:p>
          <a:p>
            <a:endParaRPr kumimoji="1" lang="ja-JP" altLang="en-US" dirty="0"/>
          </a:p>
        </p:txBody>
      </p:sp>
      <p:sp>
        <p:nvSpPr>
          <p:cNvPr id="4" name="スライド番号プレースホルダー 3"/>
          <p:cNvSpPr>
            <a:spLocks noGrp="1"/>
          </p:cNvSpPr>
          <p:nvPr>
            <p:ph type="sldNum" sz="quarter" idx="5"/>
          </p:nvPr>
        </p:nvSpPr>
        <p:spPr/>
        <p:txBody>
          <a:bodyPr/>
          <a:lstStyle/>
          <a:p>
            <a:fld id="{BDEA5762-0F2B-44BD-840A-6AA68CC2B0E8}" type="slidenum">
              <a:rPr kumimoji="1" lang="ja-JP" altLang="en-US" smtClean="0"/>
              <a:t>20</a:t>
            </a:fld>
            <a:endParaRPr kumimoji="1" lang="ja-JP" altLang="en-US"/>
          </a:p>
        </p:txBody>
      </p:sp>
    </p:spTree>
    <p:extLst>
      <p:ext uri="{BB962C8B-B14F-4D97-AF65-F5344CB8AC3E}">
        <p14:creationId xmlns:p14="http://schemas.microsoft.com/office/powerpoint/2010/main" val="391082700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それでは実際に動いているところを見てみましょう。あらかじめ言っておきますが、キャプチャの都合上表示される音名と実際に鳴る音のタイミングにずれがあります。</a:t>
            </a:r>
          </a:p>
        </p:txBody>
      </p:sp>
      <p:sp>
        <p:nvSpPr>
          <p:cNvPr id="4" name="スライド番号プレースホルダー 3"/>
          <p:cNvSpPr>
            <a:spLocks noGrp="1"/>
          </p:cNvSpPr>
          <p:nvPr>
            <p:ph type="sldNum" sz="quarter" idx="5"/>
          </p:nvPr>
        </p:nvSpPr>
        <p:spPr/>
        <p:txBody>
          <a:bodyPr/>
          <a:lstStyle/>
          <a:p>
            <a:fld id="{BDEA5762-0F2B-44BD-840A-6AA68CC2B0E8}" type="slidenum">
              <a:rPr kumimoji="1" lang="ja-JP" altLang="en-US" smtClean="0"/>
              <a:t>29</a:t>
            </a:fld>
            <a:endParaRPr kumimoji="1" lang="ja-JP" altLang="en-US"/>
          </a:p>
        </p:txBody>
      </p:sp>
    </p:spTree>
    <p:extLst>
      <p:ext uri="{BB962C8B-B14F-4D97-AF65-F5344CB8AC3E}">
        <p14:creationId xmlns:p14="http://schemas.microsoft.com/office/powerpoint/2010/main" val="334809324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ご清聴ありがとうございました。</a:t>
            </a:r>
          </a:p>
        </p:txBody>
      </p:sp>
      <p:sp>
        <p:nvSpPr>
          <p:cNvPr id="4" name="スライド番号プレースホルダー 3"/>
          <p:cNvSpPr>
            <a:spLocks noGrp="1"/>
          </p:cNvSpPr>
          <p:nvPr>
            <p:ph type="sldNum" sz="quarter" idx="5"/>
          </p:nvPr>
        </p:nvSpPr>
        <p:spPr/>
        <p:txBody>
          <a:bodyPr/>
          <a:lstStyle/>
          <a:p>
            <a:fld id="{BDEA5762-0F2B-44BD-840A-6AA68CC2B0E8}" type="slidenum">
              <a:rPr kumimoji="1" lang="ja-JP" altLang="en-US" smtClean="0"/>
              <a:t>37</a:t>
            </a:fld>
            <a:endParaRPr kumimoji="1" lang="ja-JP" altLang="en-US"/>
          </a:p>
        </p:txBody>
      </p:sp>
    </p:spTree>
    <p:extLst>
      <p:ext uri="{BB962C8B-B14F-4D97-AF65-F5344CB8AC3E}">
        <p14:creationId xmlns:p14="http://schemas.microsoft.com/office/powerpoint/2010/main" val="21768180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これから、私の略歴をお話しします。まず１９９５年６月に大阪府貝塚市に誕生します。</a:t>
            </a:r>
          </a:p>
        </p:txBody>
      </p:sp>
      <p:sp>
        <p:nvSpPr>
          <p:cNvPr id="4" name="スライド番号プレースホルダー 3"/>
          <p:cNvSpPr>
            <a:spLocks noGrp="1"/>
          </p:cNvSpPr>
          <p:nvPr>
            <p:ph type="sldNum" sz="quarter" idx="5"/>
          </p:nvPr>
        </p:nvSpPr>
        <p:spPr/>
        <p:txBody>
          <a:bodyPr/>
          <a:lstStyle/>
          <a:p>
            <a:fld id="{BDEA5762-0F2B-44BD-840A-6AA68CC2B0E8}" type="slidenum">
              <a:rPr kumimoji="1" lang="ja-JP" altLang="en-US" smtClean="0"/>
              <a:t>4</a:t>
            </a:fld>
            <a:endParaRPr kumimoji="1" lang="ja-JP" altLang="en-US"/>
          </a:p>
        </p:txBody>
      </p:sp>
    </p:spTree>
    <p:extLst>
      <p:ext uri="{BB962C8B-B14F-4D97-AF65-F5344CB8AC3E}">
        <p14:creationId xmlns:p14="http://schemas.microsoft.com/office/powerpoint/2010/main" val="36763892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これから、私の略歴をお話しします。まず１９９５年６月に大阪府貝塚市に誕生します。</a:t>
            </a:r>
          </a:p>
        </p:txBody>
      </p:sp>
      <p:sp>
        <p:nvSpPr>
          <p:cNvPr id="4" name="スライド番号プレースホルダー 3"/>
          <p:cNvSpPr>
            <a:spLocks noGrp="1"/>
          </p:cNvSpPr>
          <p:nvPr>
            <p:ph type="sldNum" sz="quarter" idx="5"/>
          </p:nvPr>
        </p:nvSpPr>
        <p:spPr/>
        <p:txBody>
          <a:bodyPr/>
          <a:lstStyle/>
          <a:p>
            <a:fld id="{BDEA5762-0F2B-44BD-840A-6AA68CC2B0E8}" type="slidenum">
              <a:rPr kumimoji="1" lang="ja-JP" altLang="en-US" smtClean="0"/>
              <a:t>5</a:t>
            </a:fld>
            <a:endParaRPr kumimoji="1" lang="ja-JP" altLang="en-US"/>
          </a:p>
        </p:txBody>
      </p:sp>
    </p:spTree>
    <p:extLst>
      <p:ext uri="{BB962C8B-B14F-4D97-AF65-F5344CB8AC3E}">
        <p14:creationId xmlns:p14="http://schemas.microsoft.com/office/powerpoint/2010/main" val="42004451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これから、私の略歴をお話しします。まず１９９５年６月に大阪府貝塚市に誕生します。</a:t>
            </a:r>
          </a:p>
        </p:txBody>
      </p:sp>
      <p:sp>
        <p:nvSpPr>
          <p:cNvPr id="4" name="スライド番号プレースホルダー 3"/>
          <p:cNvSpPr>
            <a:spLocks noGrp="1"/>
          </p:cNvSpPr>
          <p:nvPr>
            <p:ph type="sldNum" sz="quarter" idx="5"/>
          </p:nvPr>
        </p:nvSpPr>
        <p:spPr/>
        <p:txBody>
          <a:bodyPr/>
          <a:lstStyle/>
          <a:p>
            <a:fld id="{BDEA5762-0F2B-44BD-840A-6AA68CC2B0E8}" type="slidenum">
              <a:rPr kumimoji="1" lang="ja-JP" altLang="en-US" smtClean="0"/>
              <a:t>6</a:t>
            </a:fld>
            <a:endParaRPr kumimoji="1" lang="ja-JP" altLang="en-US"/>
          </a:p>
        </p:txBody>
      </p:sp>
    </p:spTree>
    <p:extLst>
      <p:ext uri="{BB962C8B-B14F-4D97-AF65-F5344CB8AC3E}">
        <p14:creationId xmlns:p14="http://schemas.microsoft.com/office/powerpoint/2010/main" val="8757455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これから、私の略歴をお話しします。まず１９９５年６月に大阪府貝塚市に誕生します。</a:t>
            </a:r>
          </a:p>
        </p:txBody>
      </p:sp>
      <p:sp>
        <p:nvSpPr>
          <p:cNvPr id="4" name="スライド番号プレースホルダー 3"/>
          <p:cNvSpPr>
            <a:spLocks noGrp="1"/>
          </p:cNvSpPr>
          <p:nvPr>
            <p:ph type="sldNum" sz="quarter" idx="5"/>
          </p:nvPr>
        </p:nvSpPr>
        <p:spPr/>
        <p:txBody>
          <a:bodyPr/>
          <a:lstStyle/>
          <a:p>
            <a:fld id="{BDEA5762-0F2B-44BD-840A-6AA68CC2B0E8}" type="slidenum">
              <a:rPr kumimoji="1" lang="ja-JP" altLang="en-US" smtClean="0"/>
              <a:t>7</a:t>
            </a:fld>
            <a:endParaRPr kumimoji="1" lang="ja-JP" altLang="en-US"/>
          </a:p>
        </p:txBody>
      </p:sp>
    </p:spTree>
    <p:extLst>
      <p:ext uri="{BB962C8B-B14F-4D97-AF65-F5344CB8AC3E}">
        <p14:creationId xmlns:p14="http://schemas.microsoft.com/office/powerpoint/2010/main" val="41386208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これから、私の略歴をお話しします。まず１９９５年６月に大阪府貝塚市に誕生します。</a:t>
            </a:r>
          </a:p>
        </p:txBody>
      </p:sp>
      <p:sp>
        <p:nvSpPr>
          <p:cNvPr id="4" name="スライド番号プレースホルダー 3"/>
          <p:cNvSpPr>
            <a:spLocks noGrp="1"/>
          </p:cNvSpPr>
          <p:nvPr>
            <p:ph type="sldNum" sz="quarter" idx="5"/>
          </p:nvPr>
        </p:nvSpPr>
        <p:spPr/>
        <p:txBody>
          <a:bodyPr/>
          <a:lstStyle/>
          <a:p>
            <a:fld id="{BDEA5762-0F2B-44BD-840A-6AA68CC2B0E8}" type="slidenum">
              <a:rPr kumimoji="1" lang="ja-JP" altLang="en-US" smtClean="0"/>
              <a:t>8</a:t>
            </a:fld>
            <a:endParaRPr kumimoji="1" lang="ja-JP" altLang="en-US"/>
          </a:p>
        </p:txBody>
      </p:sp>
    </p:spTree>
    <p:extLst>
      <p:ext uri="{BB962C8B-B14F-4D97-AF65-F5344CB8AC3E}">
        <p14:creationId xmlns:p14="http://schemas.microsoft.com/office/powerpoint/2010/main" val="22398589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これから、私の略歴をお話しします。まず１９９５年６月に大阪府貝塚市に誕生します。</a:t>
            </a:r>
          </a:p>
        </p:txBody>
      </p:sp>
      <p:sp>
        <p:nvSpPr>
          <p:cNvPr id="4" name="スライド番号プレースホルダー 3"/>
          <p:cNvSpPr>
            <a:spLocks noGrp="1"/>
          </p:cNvSpPr>
          <p:nvPr>
            <p:ph type="sldNum" sz="quarter" idx="5"/>
          </p:nvPr>
        </p:nvSpPr>
        <p:spPr/>
        <p:txBody>
          <a:bodyPr/>
          <a:lstStyle/>
          <a:p>
            <a:fld id="{BDEA5762-0F2B-44BD-840A-6AA68CC2B0E8}" type="slidenum">
              <a:rPr kumimoji="1" lang="ja-JP" altLang="en-US" smtClean="0"/>
              <a:t>9</a:t>
            </a:fld>
            <a:endParaRPr kumimoji="1" lang="ja-JP" altLang="en-US"/>
          </a:p>
        </p:txBody>
      </p:sp>
    </p:spTree>
    <p:extLst>
      <p:ext uri="{BB962C8B-B14F-4D97-AF65-F5344CB8AC3E}">
        <p14:creationId xmlns:p14="http://schemas.microsoft.com/office/powerpoint/2010/main" val="37822548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これから、私の略歴をお話しします。まず１９９５年６月に大阪府貝塚市に誕生します。</a:t>
            </a:r>
          </a:p>
        </p:txBody>
      </p:sp>
      <p:sp>
        <p:nvSpPr>
          <p:cNvPr id="4" name="スライド番号プレースホルダー 3"/>
          <p:cNvSpPr>
            <a:spLocks noGrp="1"/>
          </p:cNvSpPr>
          <p:nvPr>
            <p:ph type="sldNum" sz="quarter" idx="5"/>
          </p:nvPr>
        </p:nvSpPr>
        <p:spPr/>
        <p:txBody>
          <a:bodyPr/>
          <a:lstStyle/>
          <a:p>
            <a:fld id="{BDEA5762-0F2B-44BD-840A-6AA68CC2B0E8}" type="slidenum">
              <a:rPr kumimoji="1" lang="ja-JP" altLang="en-US" smtClean="0"/>
              <a:t>10</a:t>
            </a:fld>
            <a:endParaRPr kumimoji="1" lang="ja-JP" altLang="en-US"/>
          </a:p>
        </p:txBody>
      </p:sp>
    </p:spTree>
    <p:extLst>
      <p:ext uri="{BB962C8B-B14F-4D97-AF65-F5344CB8AC3E}">
        <p14:creationId xmlns:p14="http://schemas.microsoft.com/office/powerpoint/2010/main" val="10459266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en-US" altLang="ja-JP" dirty="0"/>
          </a:p>
          <a:p>
            <a:r>
              <a:rPr kumimoji="1" lang="ja-JP" altLang="en-US" dirty="0"/>
              <a:t>私の障害特性です。まず、他人とのコミュニケーションが苦手で、特に話しかけるタイミングをつかみ損ねることがあります。</a:t>
            </a:r>
            <a:endParaRPr kumimoji="1" lang="en-US" altLang="ja-JP" dirty="0"/>
          </a:p>
          <a:p>
            <a:r>
              <a:rPr kumimoji="1" lang="ja-JP" altLang="en-US" dirty="0"/>
              <a:t>次に、集中しすぎると他のことを忘れがちになります。</a:t>
            </a:r>
            <a:endParaRPr kumimoji="1" lang="en-US" altLang="ja-JP" dirty="0"/>
          </a:p>
          <a:p>
            <a:r>
              <a:rPr kumimoji="1" lang="ja-JP" altLang="en-US" dirty="0"/>
              <a:t>最後に、生活に対するこだわりが強く、個人的には食事や寝る時間に対するこだわりが強いと思っています。</a:t>
            </a:r>
          </a:p>
        </p:txBody>
      </p:sp>
      <p:sp>
        <p:nvSpPr>
          <p:cNvPr id="4" name="スライド番号プレースホルダー 3"/>
          <p:cNvSpPr>
            <a:spLocks noGrp="1"/>
          </p:cNvSpPr>
          <p:nvPr>
            <p:ph type="sldNum" sz="quarter" idx="5"/>
          </p:nvPr>
        </p:nvSpPr>
        <p:spPr/>
        <p:txBody>
          <a:bodyPr/>
          <a:lstStyle/>
          <a:p>
            <a:fld id="{BDEA5762-0F2B-44BD-840A-6AA68CC2B0E8}" type="slidenum">
              <a:rPr kumimoji="1" lang="ja-JP" altLang="en-US" smtClean="0"/>
              <a:t>11</a:t>
            </a:fld>
            <a:endParaRPr kumimoji="1" lang="ja-JP" altLang="en-US"/>
          </a:p>
        </p:txBody>
      </p:sp>
    </p:spTree>
    <p:extLst>
      <p:ext uri="{BB962C8B-B14F-4D97-AF65-F5344CB8AC3E}">
        <p14:creationId xmlns:p14="http://schemas.microsoft.com/office/powerpoint/2010/main" val="1922263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ja-JP" altLang="en-US"/>
              <a:t>マスター タイトルの書式設定</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AA9349B8-217F-405B-8CF3-9972A3519D7A}" type="datetimeFigureOut">
              <a:rPr kumimoji="1" lang="ja-JP" altLang="en-US" smtClean="0"/>
              <a:t>2023/9/15</a:t>
            </a:fld>
            <a:endParaRPr kumimoji="1" lang="ja-JP" altLang="en-US"/>
          </a:p>
        </p:txBody>
      </p:sp>
      <p:sp>
        <p:nvSpPr>
          <p:cNvPr id="5" name="Footer Placeholder 4"/>
          <p:cNvSpPr>
            <a:spLocks noGrp="1"/>
          </p:cNvSpPr>
          <p:nvPr>
            <p:ph type="ftr" sz="quarter" idx="11"/>
          </p:nvPr>
        </p:nvSpPr>
        <p:spPr>
          <a:xfrm>
            <a:off x="2416500" y="329307"/>
            <a:ext cx="4973915" cy="309201"/>
          </a:xfrm>
        </p:spPr>
        <p:txBody>
          <a:bodyPr/>
          <a:lstStyle/>
          <a:p>
            <a:endParaRPr kumimoji="1" lang="ja-JP" altLang="en-US"/>
          </a:p>
        </p:txBody>
      </p:sp>
      <p:sp>
        <p:nvSpPr>
          <p:cNvPr id="6" name="Slide Number Placeholder 5"/>
          <p:cNvSpPr>
            <a:spLocks noGrp="1"/>
          </p:cNvSpPr>
          <p:nvPr>
            <p:ph type="sldNum" sz="quarter" idx="12"/>
          </p:nvPr>
        </p:nvSpPr>
        <p:spPr>
          <a:xfrm>
            <a:off x="1437664" y="798973"/>
            <a:ext cx="811019" cy="503578"/>
          </a:xfrm>
        </p:spPr>
        <p:txBody>
          <a:bodyPr/>
          <a:lstStyle/>
          <a:p>
            <a:fld id="{447339B2-FFFF-4E5D-AC3C-273E27420DB0}" type="slidenum">
              <a:rPr kumimoji="1" lang="ja-JP" altLang="en-US" smtClean="0"/>
              <a:t>‹#›</a:t>
            </a:fld>
            <a:endParaRPr kumimoji="1" lang="ja-JP" altLang="en-US"/>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4508814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AA9349B8-217F-405B-8CF3-9972A3519D7A}" type="datetimeFigureOut">
              <a:rPr kumimoji="1" lang="ja-JP" altLang="en-US" smtClean="0"/>
              <a:t>2023/9/15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447339B2-FFFF-4E5D-AC3C-273E27420DB0}" type="slidenum">
              <a:rPr kumimoji="1" lang="ja-JP" altLang="en-US" smtClean="0"/>
              <a:t>‹#›</a:t>
            </a:fld>
            <a:endParaRPr kumimoji="1" lang="ja-JP" altLang="en-US"/>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0092339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AA9349B8-217F-405B-8CF3-9972A3519D7A}" type="datetimeFigureOut">
              <a:rPr kumimoji="1" lang="ja-JP" altLang="en-US" smtClean="0"/>
              <a:t>2023/9/15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447339B2-FFFF-4E5D-AC3C-273E27420DB0}" type="slidenum">
              <a:rPr kumimoji="1" lang="ja-JP" altLang="en-US" smtClean="0"/>
              <a:t>‹#›</a:t>
            </a:fld>
            <a:endParaRPr kumimoji="1" lang="ja-JP" altLang="en-US"/>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8451291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ncho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AA9349B8-217F-405B-8CF3-9972A3519D7A}" type="datetimeFigureOut">
              <a:rPr kumimoji="1" lang="ja-JP" altLang="en-US" smtClean="0"/>
              <a:t>2023/9/15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447339B2-FFFF-4E5D-AC3C-273E27420DB0}" type="slidenum">
              <a:rPr kumimoji="1" lang="ja-JP" altLang="en-US" smtClean="0"/>
              <a:t>‹#›</a:t>
            </a:fld>
            <a:endParaRPr kumimoji="1" lang="ja-JP" altLang="en-US"/>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7454958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AA9349B8-217F-405B-8CF3-9972A3519D7A}" type="datetimeFigureOut">
              <a:rPr kumimoji="1" lang="ja-JP" altLang="en-US" smtClean="0"/>
              <a:t>2023/9/15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447339B2-FFFF-4E5D-AC3C-273E27420DB0}" type="slidenum">
              <a:rPr kumimoji="1" lang="ja-JP" altLang="en-US" smtClean="0"/>
              <a:t>‹#›</a:t>
            </a:fld>
            <a:endParaRPr kumimoji="1" lang="ja-JP" altLang="en-US"/>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7423580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AA9349B8-217F-405B-8CF3-9972A3519D7A}" type="datetimeFigureOut">
              <a:rPr kumimoji="1" lang="ja-JP" altLang="en-US" smtClean="0"/>
              <a:t>2023/9/15</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447339B2-FFFF-4E5D-AC3C-273E27420DB0}" type="slidenum">
              <a:rPr kumimoji="1" lang="ja-JP" altLang="en-US" smtClean="0"/>
              <a:t>‹#›</a:t>
            </a:fld>
            <a:endParaRPr kumimoji="1" lang="ja-JP" altLang="en-US"/>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9961395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1447191" y="2824269"/>
            <a:ext cx="4645152" cy="2644457"/>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6412362" y="2821491"/>
            <a:ext cx="4645152" cy="2637371"/>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AA9349B8-217F-405B-8CF3-9972A3519D7A}" type="datetimeFigureOut">
              <a:rPr kumimoji="1" lang="ja-JP" altLang="en-US" smtClean="0"/>
              <a:t>2023/9/15</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447339B2-FFFF-4E5D-AC3C-273E27420DB0}" type="slidenum">
              <a:rPr kumimoji="1" lang="ja-JP" altLang="en-US" smtClean="0"/>
              <a:t>‹#›</a:t>
            </a:fld>
            <a:endParaRPr kumimoji="1" lang="ja-JP" altLang="en-US"/>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9404444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AA9349B8-217F-405B-8CF3-9972A3519D7A}" type="datetimeFigureOut">
              <a:rPr kumimoji="1" lang="ja-JP" altLang="en-US" smtClean="0"/>
              <a:t>2023/9/15</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447339B2-FFFF-4E5D-AC3C-273E27420DB0}" type="slidenum">
              <a:rPr kumimoji="1" lang="ja-JP" altLang="en-US" smtClean="0"/>
              <a:t>‹#›</a:t>
            </a:fld>
            <a:endParaRPr kumimoji="1" lang="ja-JP" altLang="en-US"/>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946211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A9349B8-217F-405B-8CF3-9972A3519D7A}" type="datetimeFigureOut">
              <a:rPr kumimoji="1" lang="ja-JP" altLang="en-US" smtClean="0"/>
              <a:t>2023/9/15</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447339B2-FFFF-4E5D-AC3C-273E27420DB0}" type="slidenum">
              <a:rPr kumimoji="1" lang="ja-JP" altLang="en-US" smtClean="0"/>
              <a:t>‹#›</a:t>
            </a:fld>
            <a:endParaRPr kumimoji="1" lang="ja-JP" altLang="en-US"/>
          </a:p>
        </p:txBody>
      </p:sp>
    </p:spTree>
    <p:extLst>
      <p:ext uri="{BB962C8B-B14F-4D97-AF65-F5344CB8AC3E}">
        <p14:creationId xmlns:p14="http://schemas.microsoft.com/office/powerpoint/2010/main" val="27048404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ja-JP" altLang="en-US"/>
              <a:t>マスター タイトルの書式設定</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AA9349B8-217F-405B-8CF3-9972A3519D7A}" type="datetimeFigureOut">
              <a:rPr kumimoji="1" lang="ja-JP" altLang="en-US" smtClean="0"/>
              <a:t>2023/9/15</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447339B2-FFFF-4E5D-AC3C-273E27420DB0}" type="slidenum">
              <a:rPr kumimoji="1" lang="ja-JP" altLang="en-US" smtClean="0"/>
              <a:t>‹#›</a:t>
            </a:fld>
            <a:endParaRPr kumimoji="1" lang="ja-JP" altLang="en-US"/>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9148502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AA9349B8-217F-405B-8CF3-9972A3519D7A}" type="datetimeFigureOut">
              <a:rPr kumimoji="1" lang="ja-JP" altLang="en-US" smtClean="0"/>
              <a:t>2023/9/15</a:t>
            </a:fld>
            <a:endParaRPr kumimoji="1" lang="ja-JP" altLang="en-US"/>
          </a:p>
        </p:txBody>
      </p:sp>
      <p:sp>
        <p:nvSpPr>
          <p:cNvPr id="6" name="Footer Placeholder 5"/>
          <p:cNvSpPr>
            <a:spLocks noGrp="1"/>
          </p:cNvSpPr>
          <p:nvPr>
            <p:ph type="ftr" sz="quarter" idx="11"/>
          </p:nvPr>
        </p:nvSpPr>
        <p:spPr>
          <a:xfrm>
            <a:off x="1447382" y="318640"/>
            <a:ext cx="5541004" cy="320931"/>
          </a:xfrm>
        </p:spPr>
        <p:txBody>
          <a:bodyPr/>
          <a:lstStyle/>
          <a:p>
            <a:endParaRPr kumimoji="1" lang="ja-JP" altLang="en-US"/>
          </a:p>
        </p:txBody>
      </p:sp>
      <p:sp>
        <p:nvSpPr>
          <p:cNvPr id="7" name="Slide Number Placeholder 6"/>
          <p:cNvSpPr>
            <a:spLocks noGrp="1"/>
          </p:cNvSpPr>
          <p:nvPr>
            <p:ph type="sldNum" sz="quarter" idx="12"/>
          </p:nvPr>
        </p:nvSpPr>
        <p:spPr/>
        <p:txBody>
          <a:bodyPr/>
          <a:lstStyle/>
          <a:p>
            <a:fld id="{447339B2-FFFF-4E5D-AC3C-273E27420DB0}" type="slidenum">
              <a:rPr kumimoji="1" lang="ja-JP" altLang="en-US" smtClean="0"/>
              <a:t>‹#›</a:t>
            </a:fld>
            <a:endParaRPr kumimoji="1" lang="ja-JP" altLang="en-US"/>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9582799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AA9349B8-217F-405B-8CF3-9972A3519D7A}" type="datetimeFigureOut">
              <a:rPr kumimoji="1" lang="ja-JP" altLang="en-US" smtClean="0"/>
              <a:t>2023/9/15</a:t>
            </a:fld>
            <a:endParaRPr kumimoji="1" lang="ja-JP" altLang="en-US"/>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447339B2-FFFF-4E5D-AC3C-273E27420DB0}" type="slidenum">
              <a:rPr kumimoji="1" lang="ja-JP" altLang="en-US" smtClean="0"/>
              <a:t>‹#›</a:t>
            </a:fld>
            <a:endParaRPr kumimoji="1" lang="ja-JP" altLang="en-US"/>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18807135"/>
      </p:ext>
    </p:extLst>
  </p:cSld>
  <p:clrMap bg1="lt1" tx1="dk1" bg2="lt2" tx2="dk2" accent1="accent1" accent2="accent2" accent3="accent3" accent4="accent4" accent5="accent5" accent6="accent6" hlink="hlink" folHlink="folHlink"/>
  <p:sldLayoutIdLst>
    <p:sldLayoutId id="2147483802" r:id="rId1"/>
    <p:sldLayoutId id="2147483803" r:id="rId2"/>
    <p:sldLayoutId id="2147483804" r:id="rId3"/>
    <p:sldLayoutId id="2147483805" r:id="rId4"/>
    <p:sldLayoutId id="2147483806" r:id="rId5"/>
    <p:sldLayoutId id="2147483807" r:id="rId6"/>
    <p:sldLayoutId id="2147483808" r:id="rId7"/>
    <p:sldLayoutId id="2147483809" r:id="rId8"/>
    <p:sldLayoutId id="2147483810" r:id="rId9"/>
    <p:sldLayoutId id="2147483811" r:id="rId10"/>
    <p:sldLayoutId id="2147483812" r:id="rId11"/>
  </p:sldLayoutIdLst>
  <p:txStyles>
    <p:titleStyle>
      <a:lvl1pPr algn="l" defTabSz="914400" rtl="0" eaLnBrk="1" latinLnBrk="0" hangingPunct="1">
        <a:lnSpc>
          <a:spcPct val="90000"/>
        </a:lnSpc>
        <a:spcBef>
          <a:spcPct val="0"/>
        </a:spcBef>
        <a:buNone/>
        <a:defRPr kumimoji="1"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kumimoji="1"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kumimoji="1"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kumimoji="1"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kumimoji="1"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kumimoji="1"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kumimoji="1"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kumimoji="1"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kumimoji="1"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kumimoji="1"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comments" Target="../comments/comment1.xml"/><Relationship Id="rId5" Type="http://schemas.openxmlformats.org/officeDocument/2006/relationships/image" Target="../media/image7.png"/><Relationship Id="rId4" Type="http://schemas.openxmlformats.org/officeDocument/2006/relationships/notesSlide" Target="../notesSlides/notesSlide1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55C767B-D947-3909-F80E-EB2E6474F0CA}"/>
              </a:ext>
            </a:extLst>
          </p:cNvPr>
          <p:cNvSpPr>
            <a:spLocks noGrp="1"/>
          </p:cNvSpPr>
          <p:nvPr>
            <p:ph type="title"/>
          </p:nvPr>
        </p:nvSpPr>
        <p:spPr/>
        <p:txBody>
          <a:bodyPr>
            <a:noAutofit/>
          </a:bodyPr>
          <a:lstStyle/>
          <a:p>
            <a:pPr algn="ctr"/>
            <a:r>
              <a:rPr kumimoji="1" lang="ja-JP" altLang="en-US" sz="7200" b="1" dirty="0">
                <a:effectLst>
                  <a:outerShdw blurRad="38100" dist="38100" dir="2700000" algn="tl">
                    <a:srgbClr val="000000">
                      <a:alpha val="43137"/>
                    </a:srgbClr>
                  </a:outerShdw>
                </a:effectLst>
              </a:rPr>
              <a:t>障害プレゼン</a:t>
            </a:r>
          </a:p>
        </p:txBody>
      </p:sp>
      <p:sp>
        <p:nvSpPr>
          <p:cNvPr id="4" name="テキスト ボックス 3">
            <a:extLst>
              <a:ext uri="{FF2B5EF4-FFF2-40B4-BE49-F238E27FC236}">
                <a16:creationId xmlns:a16="http://schemas.microsoft.com/office/drawing/2014/main" id="{B7381E09-237E-B55F-52D7-10A29C0865DE}"/>
              </a:ext>
            </a:extLst>
          </p:cNvPr>
          <p:cNvSpPr txBox="1"/>
          <p:nvPr/>
        </p:nvSpPr>
        <p:spPr>
          <a:xfrm>
            <a:off x="4692581" y="3013501"/>
            <a:ext cx="2646878" cy="830997"/>
          </a:xfrm>
          <a:prstGeom prst="rect">
            <a:avLst/>
          </a:prstGeom>
          <a:noFill/>
        </p:spPr>
        <p:txBody>
          <a:bodyPr wrap="none" rtlCol="0">
            <a:spAutoFit/>
          </a:bodyPr>
          <a:lstStyle/>
          <a:p>
            <a:r>
              <a:rPr kumimoji="1" lang="ja-JP" altLang="en-US" sz="4800" dirty="0"/>
              <a:t>真砂匡志</a:t>
            </a:r>
          </a:p>
        </p:txBody>
      </p:sp>
    </p:spTree>
    <p:extLst>
      <p:ext uri="{BB962C8B-B14F-4D97-AF65-F5344CB8AC3E}">
        <p14:creationId xmlns:p14="http://schemas.microsoft.com/office/powerpoint/2010/main" val="13472257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正方形/長方形 1">
            <a:extLst>
              <a:ext uri="{FF2B5EF4-FFF2-40B4-BE49-F238E27FC236}">
                <a16:creationId xmlns:a16="http://schemas.microsoft.com/office/drawing/2014/main" id="{BA34F484-489D-035C-BD8B-6CEA3B8F8B3F}"/>
              </a:ext>
            </a:extLst>
          </p:cNvPr>
          <p:cNvSpPr/>
          <p:nvPr/>
        </p:nvSpPr>
        <p:spPr>
          <a:xfrm>
            <a:off x="1198352" y="985435"/>
            <a:ext cx="1985274" cy="29027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dirty="0"/>
              <a:t>2018/8~11</a:t>
            </a:r>
            <a:endParaRPr kumimoji="1" lang="ja-JP" altLang="en-US" dirty="0"/>
          </a:p>
        </p:txBody>
      </p:sp>
      <p:sp>
        <p:nvSpPr>
          <p:cNvPr id="3" name="正方形/長方形 2">
            <a:extLst>
              <a:ext uri="{FF2B5EF4-FFF2-40B4-BE49-F238E27FC236}">
                <a16:creationId xmlns:a16="http://schemas.microsoft.com/office/drawing/2014/main" id="{2DB54EEE-BDB0-1EEF-FD36-AE81FAB774D0}"/>
              </a:ext>
            </a:extLst>
          </p:cNvPr>
          <p:cNvSpPr/>
          <p:nvPr/>
        </p:nvSpPr>
        <p:spPr>
          <a:xfrm>
            <a:off x="1215126" y="-1356650"/>
            <a:ext cx="1985274" cy="29027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dirty="0"/>
              <a:t>1995/6</a:t>
            </a:r>
          </a:p>
        </p:txBody>
      </p:sp>
      <p:sp>
        <p:nvSpPr>
          <p:cNvPr id="4" name="正方形/長方形 3">
            <a:extLst>
              <a:ext uri="{FF2B5EF4-FFF2-40B4-BE49-F238E27FC236}">
                <a16:creationId xmlns:a16="http://schemas.microsoft.com/office/drawing/2014/main" id="{F5663B84-BA61-A4B4-1D80-DBE55875841A}"/>
              </a:ext>
            </a:extLst>
          </p:cNvPr>
          <p:cNvSpPr/>
          <p:nvPr/>
        </p:nvSpPr>
        <p:spPr>
          <a:xfrm>
            <a:off x="1198352" y="-556971"/>
            <a:ext cx="1985274" cy="29027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dirty="0"/>
              <a:t>2018/3</a:t>
            </a:r>
          </a:p>
        </p:txBody>
      </p:sp>
      <p:sp>
        <p:nvSpPr>
          <p:cNvPr id="5" name="正方形/長方形 4">
            <a:extLst>
              <a:ext uri="{FF2B5EF4-FFF2-40B4-BE49-F238E27FC236}">
                <a16:creationId xmlns:a16="http://schemas.microsoft.com/office/drawing/2014/main" id="{B91957B5-07C9-6241-D73A-F987B01C6E48}"/>
              </a:ext>
            </a:extLst>
          </p:cNvPr>
          <p:cNvSpPr/>
          <p:nvPr/>
        </p:nvSpPr>
        <p:spPr>
          <a:xfrm>
            <a:off x="1198352" y="214232"/>
            <a:ext cx="1985274" cy="29027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dirty="0"/>
              <a:t>2018/4</a:t>
            </a:r>
          </a:p>
        </p:txBody>
      </p:sp>
      <p:sp>
        <p:nvSpPr>
          <p:cNvPr id="6" name="正方形/長方形 5">
            <a:extLst>
              <a:ext uri="{FF2B5EF4-FFF2-40B4-BE49-F238E27FC236}">
                <a16:creationId xmlns:a16="http://schemas.microsoft.com/office/drawing/2014/main" id="{164AE842-28BB-CBD9-4F87-A2AF9C6A40B2}"/>
              </a:ext>
            </a:extLst>
          </p:cNvPr>
          <p:cNvSpPr/>
          <p:nvPr/>
        </p:nvSpPr>
        <p:spPr>
          <a:xfrm>
            <a:off x="1198352" y="1730792"/>
            <a:ext cx="1985274" cy="29027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dirty="0"/>
              <a:t>2020/11</a:t>
            </a:r>
            <a:endParaRPr kumimoji="1" lang="ja-JP" altLang="en-US" dirty="0"/>
          </a:p>
        </p:txBody>
      </p:sp>
      <p:sp>
        <p:nvSpPr>
          <p:cNvPr id="7" name="正方形/長方形 6">
            <a:extLst>
              <a:ext uri="{FF2B5EF4-FFF2-40B4-BE49-F238E27FC236}">
                <a16:creationId xmlns:a16="http://schemas.microsoft.com/office/drawing/2014/main" id="{FD09E6E6-D8FB-183F-617E-21CC303FE4EE}"/>
              </a:ext>
            </a:extLst>
          </p:cNvPr>
          <p:cNvSpPr/>
          <p:nvPr/>
        </p:nvSpPr>
        <p:spPr>
          <a:xfrm>
            <a:off x="1198352" y="2476149"/>
            <a:ext cx="1985274" cy="29027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dirty="0"/>
              <a:t>2022/3</a:t>
            </a:r>
            <a:endParaRPr kumimoji="1" lang="ja-JP" altLang="en-US" dirty="0"/>
          </a:p>
        </p:txBody>
      </p:sp>
      <p:sp>
        <p:nvSpPr>
          <p:cNvPr id="8" name="正方形/長方形 7">
            <a:extLst>
              <a:ext uri="{FF2B5EF4-FFF2-40B4-BE49-F238E27FC236}">
                <a16:creationId xmlns:a16="http://schemas.microsoft.com/office/drawing/2014/main" id="{FA0D8884-E1F0-8C72-D3C0-D5205C71A41C}"/>
              </a:ext>
            </a:extLst>
          </p:cNvPr>
          <p:cNvSpPr/>
          <p:nvPr/>
        </p:nvSpPr>
        <p:spPr>
          <a:xfrm>
            <a:off x="1215126" y="3247352"/>
            <a:ext cx="1985274" cy="29027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ja-JP" dirty="0"/>
              <a:t>2022/11</a:t>
            </a:r>
            <a:endParaRPr kumimoji="1" lang="ja-JP" altLang="en-US" dirty="0"/>
          </a:p>
        </p:txBody>
      </p:sp>
      <p:sp>
        <p:nvSpPr>
          <p:cNvPr id="9" name="テキスト ボックス 8">
            <a:extLst>
              <a:ext uri="{FF2B5EF4-FFF2-40B4-BE49-F238E27FC236}">
                <a16:creationId xmlns:a16="http://schemas.microsoft.com/office/drawing/2014/main" id="{0673329A-0E4A-8DCF-58CD-EC5B217AF06D}"/>
              </a:ext>
            </a:extLst>
          </p:cNvPr>
          <p:cNvSpPr txBox="1"/>
          <p:nvPr/>
        </p:nvSpPr>
        <p:spPr>
          <a:xfrm>
            <a:off x="4117492" y="3059982"/>
            <a:ext cx="6639959" cy="1200329"/>
          </a:xfrm>
          <a:prstGeom prst="rect">
            <a:avLst/>
          </a:prstGeom>
          <a:noFill/>
        </p:spPr>
        <p:txBody>
          <a:bodyPr wrap="none" rtlCol="0">
            <a:spAutoFit/>
          </a:bodyPr>
          <a:lstStyle/>
          <a:p>
            <a:r>
              <a:rPr kumimoji="1" lang="ja-JP" altLang="en-US" sz="3600" b="1" dirty="0"/>
              <a:t>ディーキャリア</a:t>
            </a:r>
            <a:r>
              <a:rPr kumimoji="1" lang="en-US" altLang="ja-JP" sz="3600" b="1" dirty="0"/>
              <a:t>IT</a:t>
            </a:r>
            <a:r>
              <a:rPr kumimoji="1" lang="ja-JP" altLang="en-US" sz="3600" b="1" dirty="0"/>
              <a:t>エキスパート</a:t>
            </a:r>
            <a:endParaRPr kumimoji="1" lang="en-US" altLang="ja-JP" sz="3600" b="1" dirty="0"/>
          </a:p>
          <a:p>
            <a:r>
              <a:rPr kumimoji="1" lang="ja-JP" altLang="en-US" sz="3600" b="1" dirty="0"/>
              <a:t>に入所。</a:t>
            </a:r>
          </a:p>
        </p:txBody>
      </p:sp>
      <p:sp>
        <p:nvSpPr>
          <p:cNvPr id="12" name="テキスト ボックス 11">
            <a:extLst>
              <a:ext uri="{FF2B5EF4-FFF2-40B4-BE49-F238E27FC236}">
                <a16:creationId xmlns:a16="http://schemas.microsoft.com/office/drawing/2014/main" id="{8CEDADED-EAC3-88EB-9C9E-F3775A7F94FB}"/>
              </a:ext>
            </a:extLst>
          </p:cNvPr>
          <p:cNvSpPr txBox="1"/>
          <p:nvPr/>
        </p:nvSpPr>
        <p:spPr>
          <a:xfrm>
            <a:off x="5164825" y="873781"/>
            <a:ext cx="1862349" cy="1107996"/>
          </a:xfrm>
          <a:prstGeom prst="rect">
            <a:avLst/>
          </a:prstGeom>
          <a:noFill/>
        </p:spPr>
        <p:txBody>
          <a:bodyPr wrap="square" rtlCol="0">
            <a:spAutoFit/>
          </a:bodyPr>
          <a:lstStyle/>
          <a:p>
            <a:r>
              <a:rPr lang="ja-JP" altLang="en-US" sz="6600" b="1" dirty="0">
                <a:effectLst>
                  <a:outerShdw blurRad="38100" dist="38100" dir="2700000" algn="tl">
                    <a:srgbClr val="000000">
                      <a:alpha val="43137"/>
                    </a:srgbClr>
                  </a:outerShdw>
                </a:effectLst>
              </a:rPr>
              <a:t>略歴</a:t>
            </a:r>
            <a:endParaRPr kumimoji="1" lang="ja-JP" altLang="en-US" sz="6600" b="1" dirty="0">
              <a:effectLst>
                <a:outerShdw blurRad="38100" dist="38100" dir="2700000" algn="tl">
                  <a:srgbClr val="000000">
                    <a:alpha val="43137"/>
                  </a:srgbClr>
                </a:outerShdw>
              </a:effectLst>
            </a:endParaRPr>
          </a:p>
        </p:txBody>
      </p:sp>
      <p:pic>
        <p:nvPicPr>
          <p:cNvPr id="11" name="図 10">
            <a:extLst>
              <a:ext uri="{FF2B5EF4-FFF2-40B4-BE49-F238E27FC236}">
                <a16:creationId xmlns:a16="http://schemas.microsoft.com/office/drawing/2014/main" id="{713F5AFE-5803-3F43-B06E-070B61F1ADDB}"/>
              </a:ext>
            </a:extLst>
          </p:cNvPr>
          <p:cNvPicPr>
            <a:picLocks noChangeAspect="1"/>
          </p:cNvPicPr>
          <p:nvPr/>
        </p:nvPicPr>
        <p:blipFill rotWithShape="1">
          <a:blip r:embed="rId3">
            <a:extLst>
              <a:ext uri="{28A0092B-C50C-407E-A947-70E740481C1C}">
                <a14:useLocalDpi xmlns:a14="http://schemas.microsoft.com/office/drawing/2010/main" val="0"/>
              </a:ext>
            </a:extLst>
          </a:blip>
          <a:srcRect t="11949" r="72963" b="27989"/>
          <a:stretch/>
        </p:blipFill>
        <p:spPr>
          <a:xfrm>
            <a:off x="298034" y="2856428"/>
            <a:ext cx="761279" cy="1072119"/>
          </a:xfrm>
          <a:prstGeom prst="rect">
            <a:avLst/>
          </a:prstGeom>
        </p:spPr>
      </p:pic>
    </p:spTree>
    <p:extLst>
      <p:ext uri="{BB962C8B-B14F-4D97-AF65-F5344CB8AC3E}">
        <p14:creationId xmlns:p14="http://schemas.microsoft.com/office/powerpoint/2010/main" val="19813382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B826543-0145-139C-F3AA-CD4E53E419E5}"/>
              </a:ext>
            </a:extLst>
          </p:cNvPr>
          <p:cNvSpPr>
            <a:spLocks noGrp="1"/>
          </p:cNvSpPr>
          <p:nvPr>
            <p:ph type="title"/>
          </p:nvPr>
        </p:nvSpPr>
        <p:spPr>
          <a:xfrm>
            <a:off x="3004979" y="992883"/>
            <a:ext cx="6182041" cy="1049235"/>
          </a:xfrm>
        </p:spPr>
        <p:txBody>
          <a:bodyPr>
            <a:noAutofit/>
          </a:bodyPr>
          <a:lstStyle/>
          <a:p>
            <a:r>
              <a:rPr kumimoji="1" lang="ja-JP" altLang="en-US" sz="6600" b="1" dirty="0">
                <a:effectLst>
                  <a:outerShdw blurRad="38100" dist="38100" dir="2700000" algn="tl">
                    <a:srgbClr val="000000">
                      <a:alpha val="43137"/>
                    </a:srgbClr>
                  </a:outerShdw>
                </a:effectLst>
                <a:latin typeface="+mn-ea"/>
                <a:ea typeface="+mn-ea"/>
              </a:rPr>
              <a:t>自分の障害特性</a:t>
            </a:r>
          </a:p>
        </p:txBody>
      </p:sp>
      <p:sp>
        <p:nvSpPr>
          <p:cNvPr id="4" name="テキスト ボックス 3">
            <a:extLst>
              <a:ext uri="{FF2B5EF4-FFF2-40B4-BE49-F238E27FC236}">
                <a16:creationId xmlns:a16="http://schemas.microsoft.com/office/drawing/2014/main" id="{C3B07C19-9142-813E-93D9-0A5AD3C5DBBE}"/>
              </a:ext>
            </a:extLst>
          </p:cNvPr>
          <p:cNvSpPr txBox="1"/>
          <p:nvPr/>
        </p:nvSpPr>
        <p:spPr>
          <a:xfrm>
            <a:off x="2412094" y="2042118"/>
            <a:ext cx="7508787" cy="769441"/>
          </a:xfrm>
          <a:prstGeom prst="rect">
            <a:avLst/>
          </a:prstGeom>
          <a:noFill/>
        </p:spPr>
        <p:txBody>
          <a:bodyPr wrap="none" rtlCol="0">
            <a:spAutoFit/>
          </a:bodyPr>
          <a:lstStyle/>
          <a:p>
            <a:r>
              <a:rPr kumimoji="1" lang="ja-JP" altLang="en-US" sz="4400" u="sng" dirty="0">
                <a:effectLst>
                  <a:outerShdw blurRad="38100" dist="38100" dir="2700000" algn="tl">
                    <a:srgbClr val="000000">
                      <a:alpha val="43137"/>
                    </a:srgbClr>
                  </a:outerShdw>
                </a:effectLst>
              </a:rPr>
              <a:t>自閉症スペクトラム（</a:t>
            </a:r>
            <a:r>
              <a:rPr kumimoji="1" lang="en-US" altLang="ja-JP" sz="4400" u="sng" dirty="0">
                <a:effectLst>
                  <a:outerShdw blurRad="38100" dist="38100" dir="2700000" algn="tl">
                    <a:srgbClr val="000000">
                      <a:alpha val="43137"/>
                    </a:srgbClr>
                  </a:outerShdw>
                </a:effectLst>
              </a:rPr>
              <a:t>ASD</a:t>
            </a:r>
            <a:r>
              <a:rPr kumimoji="1" lang="ja-JP" altLang="en-US" sz="4400" u="sng" dirty="0">
                <a:effectLst>
                  <a:outerShdw blurRad="38100" dist="38100" dir="2700000" algn="tl">
                    <a:srgbClr val="000000">
                      <a:alpha val="43137"/>
                    </a:srgbClr>
                  </a:outerShdw>
                </a:effectLst>
              </a:rPr>
              <a:t>）</a:t>
            </a:r>
          </a:p>
        </p:txBody>
      </p:sp>
      <p:sp>
        <p:nvSpPr>
          <p:cNvPr id="3" name="テキスト ボックス 2">
            <a:extLst>
              <a:ext uri="{FF2B5EF4-FFF2-40B4-BE49-F238E27FC236}">
                <a16:creationId xmlns:a16="http://schemas.microsoft.com/office/drawing/2014/main" id="{31934C0E-11EE-B829-6D9E-733DD5A9BAF4}"/>
              </a:ext>
            </a:extLst>
          </p:cNvPr>
          <p:cNvSpPr txBox="1"/>
          <p:nvPr/>
        </p:nvSpPr>
        <p:spPr>
          <a:xfrm>
            <a:off x="2412094" y="3744466"/>
            <a:ext cx="8392041" cy="584775"/>
          </a:xfrm>
          <a:prstGeom prst="rect">
            <a:avLst/>
          </a:prstGeom>
          <a:noFill/>
        </p:spPr>
        <p:txBody>
          <a:bodyPr wrap="none" rtlCol="0">
            <a:spAutoFit/>
          </a:bodyPr>
          <a:lstStyle/>
          <a:p>
            <a:r>
              <a:rPr kumimoji="1" lang="ja-JP" altLang="en-US" sz="3200" dirty="0"/>
              <a:t>・集中しすぎると他のことを忘れがちになる</a:t>
            </a:r>
          </a:p>
        </p:txBody>
      </p:sp>
      <p:sp>
        <p:nvSpPr>
          <p:cNvPr id="5" name="テキスト ボックス 4">
            <a:extLst>
              <a:ext uri="{FF2B5EF4-FFF2-40B4-BE49-F238E27FC236}">
                <a16:creationId xmlns:a16="http://schemas.microsoft.com/office/drawing/2014/main" id="{B324CE82-449D-E332-E12B-FE01A7FD0CE9}"/>
              </a:ext>
            </a:extLst>
          </p:cNvPr>
          <p:cNvSpPr txBox="1"/>
          <p:nvPr/>
        </p:nvSpPr>
        <p:spPr>
          <a:xfrm>
            <a:off x="2412094" y="3002363"/>
            <a:ext cx="7160935" cy="584775"/>
          </a:xfrm>
          <a:prstGeom prst="rect">
            <a:avLst/>
          </a:prstGeom>
          <a:noFill/>
        </p:spPr>
        <p:txBody>
          <a:bodyPr wrap="none" rtlCol="0">
            <a:spAutoFit/>
          </a:bodyPr>
          <a:lstStyle/>
          <a:p>
            <a:r>
              <a:rPr lang="ja-JP" altLang="en-US" sz="3200" dirty="0"/>
              <a:t>・他人とのコミュニケーションが苦手</a:t>
            </a:r>
            <a:endParaRPr kumimoji="1" lang="ja-JP" altLang="en-US" sz="3200" dirty="0"/>
          </a:p>
        </p:txBody>
      </p:sp>
      <p:sp>
        <p:nvSpPr>
          <p:cNvPr id="6" name="テキスト ボックス 5">
            <a:extLst>
              <a:ext uri="{FF2B5EF4-FFF2-40B4-BE49-F238E27FC236}">
                <a16:creationId xmlns:a16="http://schemas.microsoft.com/office/drawing/2014/main" id="{15414BF1-67FA-EC79-A451-E5A1AEBB561A}"/>
              </a:ext>
            </a:extLst>
          </p:cNvPr>
          <p:cNvSpPr txBox="1"/>
          <p:nvPr/>
        </p:nvSpPr>
        <p:spPr>
          <a:xfrm>
            <a:off x="2412094" y="4486569"/>
            <a:ext cx="5929828" cy="584775"/>
          </a:xfrm>
          <a:prstGeom prst="rect">
            <a:avLst/>
          </a:prstGeom>
          <a:noFill/>
        </p:spPr>
        <p:txBody>
          <a:bodyPr wrap="none" rtlCol="0">
            <a:spAutoFit/>
          </a:bodyPr>
          <a:lstStyle/>
          <a:p>
            <a:r>
              <a:rPr kumimoji="1" lang="ja-JP" altLang="en-US" sz="3200" dirty="0"/>
              <a:t>・生活に対するこだわりが強い</a:t>
            </a:r>
          </a:p>
        </p:txBody>
      </p:sp>
    </p:spTree>
    <p:extLst>
      <p:ext uri="{BB962C8B-B14F-4D97-AF65-F5344CB8AC3E}">
        <p14:creationId xmlns:p14="http://schemas.microsoft.com/office/powerpoint/2010/main" val="222765436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500" fill="hold"/>
                                        <p:tgtEl>
                                          <p:spTgt spid="5"/>
                                        </p:tgtEl>
                                        <p:attrNameLst>
                                          <p:attrName>ppt_x</p:attrName>
                                        </p:attrNameLst>
                                      </p:cBhvr>
                                      <p:tavLst>
                                        <p:tav tm="0">
                                          <p:val>
                                            <p:strVal val="1+#ppt_w/2"/>
                                          </p:val>
                                        </p:tav>
                                        <p:tav tm="100000">
                                          <p:val>
                                            <p:strVal val="#ppt_x"/>
                                          </p:val>
                                        </p:tav>
                                      </p:tavLst>
                                    </p:anim>
                                    <p:anim calcmode="lin" valueType="num">
                                      <p:cBhvr additive="base">
                                        <p:cTn id="13"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2" fill="hold" grpId="0" nodeType="clickEffect">
                                  <p:stCondLst>
                                    <p:cond delay="0"/>
                                  </p:stCondLst>
                                  <p:childTnLst>
                                    <p:set>
                                      <p:cBhvr>
                                        <p:cTn id="17" dur="1" fill="hold">
                                          <p:stCondLst>
                                            <p:cond delay="0"/>
                                          </p:stCondLst>
                                        </p:cTn>
                                        <p:tgtEl>
                                          <p:spTgt spid="3"/>
                                        </p:tgtEl>
                                        <p:attrNameLst>
                                          <p:attrName>style.visibility</p:attrName>
                                        </p:attrNameLst>
                                      </p:cBhvr>
                                      <p:to>
                                        <p:strVal val="visible"/>
                                      </p:to>
                                    </p:set>
                                    <p:anim calcmode="lin" valueType="num">
                                      <p:cBhvr additive="base">
                                        <p:cTn id="18" dur="500" fill="hold"/>
                                        <p:tgtEl>
                                          <p:spTgt spid="3"/>
                                        </p:tgtEl>
                                        <p:attrNameLst>
                                          <p:attrName>ppt_x</p:attrName>
                                        </p:attrNameLst>
                                      </p:cBhvr>
                                      <p:tavLst>
                                        <p:tav tm="0">
                                          <p:val>
                                            <p:strVal val="1+#ppt_w/2"/>
                                          </p:val>
                                        </p:tav>
                                        <p:tav tm="100000">
                                          <p:val>
                                            <p:strVal val="#ppt_x"/>
                                          </p:val>
                                        </p:tav>
                                      </p:tavLst>
                                    </p:anim>
                                    <p:anim calcmode="lin" valueType="num">
                                      <p:cBhvr additive="base">
                                        <p:cTn id="19" dur="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2" fill="hold" grpId="0" nodeType="clickEffect">
                                  <p:stCondLst>
                                    <p:cond delay="0"/>
                                  </p:stCondLst>
                                  <p:childTnLst>
                                    <p:set>
                                      <p:cBhvr>
                                        <p:cTn id="23" dur="1" fill="hold">
                                          <p:stCondLst>
                                            <p:cond delay="0"/>
                                          </p:stCondLst>
                                        </p:cTn>
                                        <p:tgtEl>
                                          <p:spTgt spid="6"/>
                                        </p:tgtEl>
                                        <p:attrNameLst>
                                          <p:attrName>style.visibility</p:attrName>
                                        </p:attrNameLst>
                                      </p:cBhvr>
                                      <p:to>
                                        <p:strVal val="visible"/>
                                      </p:to>
                                    </p:set>
                                    <p:anim calcmode="lin" valueType="num">
                                      <p:cBhvr additive="base">
                                        <p:cTn id="24" dur="500" fill="hold"/>
                                        <p:tgtEl>
                                          <p:spTgt spid="6"/>
                                        </p:tgtEl>
                                        <p:attrNameLst>
                                          <p:attrName>ppt_x</p:attrName>
                                        </p:attrNameLst>
                                      </p:cBhvr>
                                      <p:tavLst>
                                        <p:tav tm="0">
                                          <p:val>
                                            <p:strVal val="1+#ppt_w/2"/>
                                          </p:val>
                                        </p:tav>
                                        <p:tav tm="100000">
                                          <p:val>
                                            <p:strVal val="#ppt_x"/>
                                          </p:val>
                                        </p:tav>
                                      </p:tavLst>
                                    </p:anim>
                                    <p:anim calcmode="lin" valueType="num">
                                      <p:cBhvr additive="base">
                                        <p:cTn id="25"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3" grpId="0"/>
      <p:bldP spid="5" grpId="0"/>
      <p:bldP spid="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B826543-0145-139C-F3AA-CD4E53E419E5}"/>
              </a:ext>
            </a:extLst>
          </p:cNvPr>
          <p:cNvSpPr>
            <a:spLocks noGrp="1"/>
          </p:cNvSpPr>
          <p:nvPr>
            <p:ph type="title"/>
          </p:nvPr>
        </p:nvSpPr>
        <p:spPr>
          <a:xfrm>
            <a:off x="1339006" y="992883"/>
            <a:ext cx="9513988" cy="769441"/>
          </a:xfrm>
        </p:spPr>
        <p:txBody>
          <a:bodyPr>
            <a:noAutofit/>
          </a:bodyPr>
          <a:lstStyle/>
          <a:p>
            <a:r>
              <a:rPr kumimoji="1" lang="ja-JP" altLang="en-US" sz="6600" b="1" dirty="0">
                <a:effectLst>
                  <a:outerShdw blurRad="38100" dist="38100" dir="2700000" algn="tl">
                    <a:srgbClr val="000000">
                      <a:alpha val="43137"/>
                    </a:srgbClr>
                  </a:outerShdw>
                </a:effectLst>
                <a:latin typeface="+mn-ea"/>
                <a:ea typeface="+mn-ea"/>
              </a:rPr>
              <a:t>自分の障害特性への対応</a:t>
            </a:r>
          </a:p>
        </p:txBody>
      </p:sp>
      <p:sp>
        <p:nvSpPr>
          <p:cNvPr id="3" name="テキスト ボックス 2">
            <a:extLst>
              <a:ext uri="{FF2B5EF4-FFF2-40B4-BE49-F238E27FC236}">
                <a16:creationId xmlns:a16="http://schemas.microsoft.com/office/drawing/2014/main" id="{31934C0E-11EE-B829-6D9E-733DD5A9BAF4}"/>
              </a:ext>
            </a:extLst>
          </p:cNvPr>
          <p:cNvSpPr txBox="1"/>
          <p:nvPr/>
        </p:nvSpPr>
        <p:spPr>
          <a:xfrm>
            <a:off x="2412094" y="3191806"/>
            <a:ext cx="8392041" cy="584775"/>
          </a:xfrm>
          <a:prstGeom prst="rect">
            <a:avLst/>
          </a:prstGeom>
          <a:noFill/>
        </p:spPr>
        <p:txBody>
          <a:bodyPr wrap="none" rtlCol="0">
            <a:spAutoFit/>
          </a:bodyPr>
          <a:lstStyle/>
          <a:p>
            <a:r>
              <a:rPr kumimoji="1" lang="ja-JP" altLang="en-US" sz="3200" dirty="0"/>
              <a:t>・集中しすぎると他のことを忘れがちになる</a:t>
            </a:r>
          </a:p>
        </p:txBody>
      </p:sp>
      <p:sp>
        <p:nvSpPr>
          <p:cNvPr id="5" name="テキスト ボックス 4">
            <a:extLst>
              <a:ext uri="{FF2B5EF4-FFF2-40B4-BE49-F238E27FC236}">
                <a16:creationId xmlns:a16="http://schemas.microsoft.com/office/drawing/2014/main" id="{B324CE82-449D-E332-E12B-FE01A7FD0CE9}"/>
              </a:ext>
            </a:extLst>
          </p:cNvPr>
          <p:cNvSpPr txBox="1"/>
          <p:nvPr/>
        </p:nvSpPr>
        <p:spPr>
          <a:xfrm>
            <a:off x="2412094" y="1897044"/>
            <a:ext cx="7160935" cy="584775"/>
          </a:xfrm>
          <a:prstGeom prst="rect">
            <a:avLst/>
          </a:prstGeom>
          <a:noFill/>
        </p:spPr>
        <p:txBody>
          <a:bodyPr wrap="none" rtlCol="0">
            <a:spAutoFit/>
          </a:bodyPr>
          <a:lstStyle/>
          <a:p>
            <a:r>
              <a:rPr lang="ja-JP" altLang="en-US" sz="3200" dirty="0"/>
              <a:t>・他人とのコミュニケーションが苦手</a:t>
            </a:r>
            <a:endParaRPr kumimoji="1" lang="ja-JP" altLang="en-US" sz="3200" dirty="0"/>
          </a:p>
        </p:txBody>
      </p:sp>
      <p:sp>
        <p:nvSpPr>
          <p:cNvPr id="6" name="テキスト ボックス 5">
            <a:extLst>
              <a:ext uri="{FF2B5EF4-FFF2-40B4-BE49-F238E27FC236}">
                <a16:creationId xmlns:a16="http://schemas.microsoft.com/office/drawing/2014/main" id="{15414BF1-67FA-EC79-A451-E5A1AEBB561A}"/>
              </a:ext>
            </a:extLst>
          </p:cNvPr>
          <p:cNvSpPr txBox="1"/>
          <p:nvPr/>
        </p:nvSpPr>
        <p:spPr>
          <a:xfrm>
            <a:off x="2412094" y="4486569"/>
            <a:ext cx="5929828" cy="584775"/>
          </a:xfrm>
          <a:prstGeom prst="rect">
            <a:avLst/>
          </a:prstGeom>
          <a:noFill/>
        </p:spPr>
        <p:txBody>
          <a:bodyPr wrap="none" rtlCol="0">
            <a:spAutoFit/>
          </a:bodyPr>
          <a:lstStyle/>
          <a:p>
            <a:r>
              <a:rPr kumimoji="1" lang="ja-JP" altLang="en-US" sz="3200" dirty="0"/>
              <a:t>・生活に対するこだわりが強い</a:t>
            </a:r>
          </a:p>
        </p:txBody>
      </p:sp>
      <p:sp>
        <p:nvSpPr>
          <p:cNvPr id="7" name="テキスト ボックス 6">
            <a:extLst>
              <a:ext uri="{FF2B5EF4-FFF2-40B4-BE49-F238E27FC236}">
                <a16:creationId xmlns:a16="http://schemas.microsoft.com/office/drawing/2014/main" id="{6FE9D3FD-0CE9-41E1-AE38-E7CB5BA157A1}"/>
              </a:ext>
            </a:extLst>
          </p:cNvPr>
          <p:cNvSpPr txBox="1"/>
          <p:nvPr/>
        </p:nvSpPr>
        <p:spPr>
          <a:xfrm>
            <a:off x="2412092" y="2454631"/>
            <a:ext cx="8185161" cy="584775"/>
          </a:xfrm>
          <a:prstGeom prst="rect">
            <a:avLst/>
          </a:prstGeom>
          <a:noFill/>
        </p:spPr>
        <p:txBody>
          <a:bodyPr wrap="square" rtlCol="0">
            <a:spAutoFit/>
          </a:bodyPr>
          <a:lstStyle/>
          <a:p>
            <a:r>
              <a:rPr lang="ja-JP" altLang="en-US" sz="3200" dirty="0"/>
              <a:t>→話し方などを学んでいる</a:t>
            </a:r>
            <a:endParaRPr kumimoji="1" lang="ja-JP" altLang="en-US" sz="3200" dirty="0"/>
          </a:p>
        </p:txBody>
      </p:sp>
      <p:sp>
        <p:nvSpPr>
          <p:cNvPr id="8" name="テキスト ボックス 7">
            <a:extLst>
              <a:ext uri="{FF2B5EF4-FFF2-40B4-BE49-F238E27FC236}">
                <a16:creationId xmlns:a16="http://schemas.microsoft.com/office/drawing/2014/main" id="{C77190B4-EFB4-0AF7-DAE2-6CD5D694F1C9}"/>
              </a:ext>
            </a:extLst>
          </p:cNvPr>
          <p:cNvSpPr txBox="1"/>
          <p:nvPr/>
        </p:nvSpPr>
        <p:spPr>
          <a:xfrm>
            <a:off x="2412092" y="3771313"/>
            <a:ext cx="6750566" cy="584775"/>
          </a:xfrm>
          <a:prstGeom prst="rect">
            <a:avLst/>
          </a:prstGeom>
          <a:noFill/>
        </p:spPr>
        <p:txBody>
          <a:bodyPr wrap="none" rtlCol="0">
            <a:spAutoFit/>
          </a:bodyPr>
          <a:lstStyle/>
          <a:p>
            <a:r>
              <a:rPr lang="ja-JP" altLang="en-US" sz="3200" dirty="0"/>
              <a:t>→メモを書いて忘れないようにする</a:t>
            </a:r>
            <a:endParaRPr kumimoji="1" lang="ja-JP" altLang="en-US" sz="3200" dirty="0"/>
          </a:p>
        </p:txBody>
      </p:sp>
      <p:sp>
        <p:nvSpPr>
          <p:cNvPr id="9" name="テキスト ボックス 8">
            <a:extLst>
              <a:ext uri="{FF2B5EF4-FFF2-40B4-BE49-F238E27FC236}">
                <a16:creationId xmlns:a16="http://schemas.microsoft.com/office/drawing/2014/main" id="{35A50DF7-1F0F-6A5A-6ECA-41F7EE0DAF75}"/>
              </a:ext>
            </a:extLst>
          </p:cNvPr>
          <p:cNvSpPr txBox="1"/>
          <p:nvPr/>
        </p:nvSpPr>
        <p:spPr>
          <a:xfrm>
            <a:off x="2412093" y="4935595"/>
            <a:ext cx="7160936" cy="1077218"/>
          </a:xfrm>
          <a:prstGeom prst="rect">
            <a:avLst/>
          </a:prstGeom>
          <a:noFill/>
        </p:spPr>
        <p:txBody>
          <a:bodyPr wrap="square" rtlCol="0">
            <a:spAutoFit/>
          </a:bodyPr>
          <a:lstStyle/>
          <a:p>
            <a:r>
              <a:rPr lang="ja-JP" altLang="en-US" sz="3200"/>
              <a:t>→近くにある時刻を見られるものを基準にメリハリ</a:t>
            </a:r>
            <a:r>
              <a:rPr lang="ja-JP" altLang="en-US" sz="3200" dirty="0"/>
              <a:t>をつける</a:t>
            </a:r>
            <a:endParaRPr kumimoji="1" lang="ja-JP" altLang="en-US" sz="3200" dirty="0"/>
          </a:p>
        </p:txBody>
      </p:sp>
    </p:spTree>
    <p:extLst>
      <p:ext uri="{BB962C8B-B14F-4D97-AF65-F5344CB8AC3E}">
        <p14:creationId xmlns:p14="http://schemas.microsoft.com/office/powerpoint/2010/main" val="13828840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1+#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1+#ppt_w/2"/>
                                          </p:val>
                                        </p:tav>
                                        <p:tav tm="100000">
                                          <p:val>
                                            <p:strVal val="#ppt_x"/>
                                          </p:val>
                                        </p:tav>
                                      </p:tavLst>
                                    </p:anim>
                                    <p:anim calcmode="lin" valueType="num">
                                      <p:cBhvr additive="base">
                                        <p:cTn id="14" dur="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2"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500" fill="hold"/>
                                        <p:tgtEl>
                                          <p:spTgt spid="9"/>
                                        </p:tgtEl>
                                        <p:attrNameLst>
                                          <p:attrName>ppt_x</p:attrName>
                                        </p:attrNameLst>
                                      </p:cBhvr>
                                      <p:tavLst>
                                        <p:tav tm="0">
                                          <p:val>
                                            <p:strVal val="1+#ppt_w/2"/>
                                          </p:val>
                                        </p:tav>
                                        <p:tav tm="100000">
                                          <p:val>
                                            <p:strVal val="#ppt_x"/>
                                          </p:val>
                                        </p:tav>
                                      </p:tavLst>
                                    </p:anim>
                                    <p:anim calcmode="lin" valueType="num">
                                      <p:cBhvr additive="base">
                                        <p:cTn id="20" dur="500" fill="hold"/>
                                        <p:tgtEl>
                                          <p:spTgt spid="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Lst>
  </p:timing>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タイトル 1">
            <a:extLst>
              <a:ext uri="{FF2B5EF4-FFF2-40B4-BE49-F238E27FC236}">
                <a16:creationId xmlns:a16="http://schemas.microsoft.com/office/drawing/2014/main" id="{B293ADBC-C609-E3DE-97E2-74FBFB13E594}"/>
              </a:ext>
            </a:extLst>
          </p:cNvPr>
          <p:cNvSpPr>
            <a:spLocks noGrp="1"/>
          </p:cNvSpPr>
          <p:nvPr>
            <p:ph type="title"/>
          </p:nvPr>
        </p:nvSpPr>
        <p:spPr>
          <a:xfrm>
            <a:off x="3004979" y="729114"/>
            <a:ext cx="6182041" cy="1049235"/>
          </a:xfrm>
        </p:spPr>
        <p:txBody>
          <a:bodyPr>
            <a:noAutofit/>
          </a:bodyPr>
          <a:lstStyle/>
          <a:p>
            <a:r>
              <a:rPr kumimoji="1" lang="ja-JP" altLang="en-US" sz="6600" b="1" dirty="0">
                <a:effectLst>
                  <a:outerShdw blurRad="38100" dist="38100" dir="2700000" algn="tl">
                    <a:srgbClr val="000000">
                      <a:alpha val="43137"/>
                    </a:srgbClr>
                  </a:outerShdw>
                </a:effectLst>
                <a:latin typeface="+mn-ea"/>
                <a:ea typeface="+mn-ea"/>
              </a:rPr>
              <a:t>特性への対応法</a:t>
            </a:r>
            <a:r>
              <a:rPr kumimoji="1" lang="en-US" altLang="ja-JP" sz="6600" b="1" dirty="0">
                <a:effectLst>
                  <a:outerShdw blurRad="38100" dist="38100" dir="2700000" algn="tl">
                    <a:srgbClr val="000000">
                      <a:alpha val="43137"/>
                    </a:srgbClr>
                  </a:outerShdw>
                </a:effectLst>
                <a:latin typeface="+mn-ea"/>
                <a:ea typeface="+mn-ea"/>
              </a:rPr>
              <a:t> </a:t>
            </a:r>
            <a:endParaRPr kumimoji="1" lang="ja-JP" altLang="en-US" sz="6600" b="1" dirty="0">
              <a:effectLst>
                <a:outerShdw blurRad="38100" dist="38100" dir="2700000" algn="tl">
                  <a:srgbClr val="000000">
                    <a:alpha val="43137"/>
                  </a:srgbClr>
                </a:outerShdw>
              </a:effectLst>
              <a:latin typeface="+mn-ea"/>
              <a:ea typeface="+mn-ea"/>
            </a:endParaRPr>
          </a:p>
        </p:txBody>
      </p:sp>
      <p:sp>
        <p:nvSpPr>
          <p:cNvPr id="5" name="テキスト ボックス 4">
            <a:extLst>
              <a:ext uri="{FF2B5EF4-FFF2-40B4-BE49-F238E27FC236}">
                <a16:creationId xmlns:a16="http://schemas.microsoft.com/office/drawing/2014/main" id="{E2D62C34-07AE-F9A0-C9DB-C47FC3474B1F}"/>
              </a:ext>
            </a:extLst>
          </p:cNvPr>
          <p:cNvSpPr txBox="1"/>
          <p:nvPr/>
        </p:nvSpPr>
        <p:spPr>
          <a:xfrm>
            <a:off x="2412094" y="3136612"/>
            <a:ext cx="8392041" cy="584775"/>
          </a:xfrm>
          <a:prstGeom prst="rect">
            <a:avLst/>
          </a:prstGeom>
          <a:noFill/>
        </p:spPr>
        <p:txBody>
          <a:bodyPr wrap="none" rtlCol="0">
            <a:spAutoFit/>
          </a:bodyPr>
          <a:lstStyle/>
          <a:p>
            <a:r>
              <a:rPr kumimoji="1" lang="ja-JP" altLang="en-US" sz="3200" dirty="0"/>
              <a:t>・集中しすぎると他のことを忘れがちになる</a:t>
            </a:r>
          </a:p>
        </p:txBody>
      </p:sp>
      <p:sp>
        <p:nvSpPr>
          <p:cNvPr id="6" name="テキスト ボックス 5">
            <a:extLst>
              <a:ext uri="{FF2B5EF4-FFF2-40B4-BE49-F238E27FC236}">
                <a16:creationId xmlns:a16="http://schemas.microsoft.com/office/drawing/2014/main" id="{FEDE390F-ACDD-3B14-AD3E-7A78F010E63D}"/>
              </a:ext>
            </a:extLst>
          </p:cNvPr>
          <p:cNvSpPr txBox="1"/>
          <p:nvPr/>
        </p:nvSpPr>
        <p:spPr>
          <a:xfrm>
            <a:off x="2412094" y="2026417"/>
            <a:ext cx="7160935" cy="584775"/>
          </a:xfrm>
          <a:prstGeom prst="rect">
            <a:avLst/>
          </a:prstGeom>
          <a:noFill/>
        </p:spPr>
        <p:txBody>
          <a:bodyPr wrap="none" rtlCol="0">
            <a:spAutoFit/>
          </a:bodyPr>
          <a:lstStyle/>
          <a:p>
            <a:r>
              <a:rPr lang="ja-JP" altLang="en-US" sz="3200" dirty="0"/>
              <a:t>・他人とのコミュニケーションが苦手</a:t>
            </a:r>
            <a:endParaRPr kumimoji="1" lang="ja-JP" altLang="en-US" sz="3200" dirty="0"/>
          </a:p>
        </p:txBody>
      </p:sp>
      <p:sp>
        <p:nvSpPr>
          <p:cNvPr id="7" name="テキスト ボックス 6">
            <a:extLst>
              <a:ext uri="{FF2B5EF4-FFF2-40B4-BE49-F238E27FC236}">
                <a16:creationId xmlns:a16="http://schemas.microsoft.com/office/drawing/2014/main" id="{5BC0BAE0-D742-36C0-B2C0-6A3F722246F4}"/>
              </a:ext>
            </a:extLst>
          </p:cNvPr>
          <p:cNvSpPr txBox="1"/>
          <p:nvPr/>
        </p:nvSpPr>
        <p:spPr>
          <a:xfrm>
            <a:off x="2412094" y="4246807"/>
            <a:ext cx="5929828" cy="584775"/>
          </a:xfrm>
          <a:prstGeom prst="rect">
            <a:avLst/>
          </a:prstGeom>
          <a:noFill/>
        </p:spPr>
        <p:txBody>
          <a:bodyPr wrap="none" rtlCol="0">
            <a:spAutoFit/>
          </a:bodyPr>
          <a:lstStyle/>
          <a:p>
            <a:r>
              <a:rPr kumimoji="1" lang="ja-JP" altLang="en-US" sz="3200" dirty="0"/>
              <a:t>・生活に対するこだわりが強い</a:t>
            </a:r>
          </a:p>
        </p:txBody>
      </p:sp>
      <p:sp>
        <p:nvSpPr>
          <p:cNvPr id="8" name="テキスト ボックス 7">
            <a:extLst>
              <a:ext uri="{FF2B5EF4-FFF2-40B4-BE49-F238E27FC236}">
                <a16:creationId xmlns:a16="http://schemas.microsoft.com/office/drawing/2014/main" id="{60AA6537-31FD-F530-2E96-0ED8D55D04D0}"/>
              </a:ext>
            </a:extLst>
          </p:cNvPr>
          <p:cNvSpPr txBox="1"/>
          <p:nvPr/>
        </p:nvSpPr>
        <p:spPr>
          <a:xfrm>
            <a:off x="2412092" y="2549004"/>
            <a:ext cx="7160935" cy="584775"/>
          </a:xfrm>
          <a:prstGeom prst="rect">
            <a:avLst/>
          </a:prstGeom>
          <a:noFill/>
        </p:spPr>
        <p:txBody>
          <a:bodyPr wrap="none" rtlCol="0">
            <a:spAutoFit/>
          </a:bodyPr>
          <a:lstStyle/>
          <a:p>
            <a:r>
              <a:rPr lang="ja-JP" altLang="en-US" sz="3200" dirty="0"/>
              <a:t>・他人とのコミュニケーションが苦手</a:t>
            </a:r>
            <a:endParaRPr kumimoji="1" lang="ja-JP" altLang="en-US" sz="3200" dirty="0"/>
          </a:p>
        </p:txBody>
      </p:sp>
      <p:sp>
        <p:nvSpPr>
          <p:cNvPr id="9" name="テキスト ボックス 8">
            <a:extLst>
              <a:ext uri="{FF2B5EF4-FFF2-40B4-BE49-F238E27FC236}">
                <a16:creationId xmlns:a16="http://schemas.microsoft.com/office/drawing/2014/main" id="{AC26C0EF-28F0-BEC9-9D9C-93A900D6A5B7}"/>
              </a:ext>
            </a:extLst>
          </p:cNvPr>
          <p:cNvSpPr txBox="1"/>
          <p:nvPr/>
        </p:nvSpPr>
        <p:spPr>
          <a:xfrm>
            <a:off x="2412093" y="3656367"/>
            <a:ext cx="7160935" cy="584775"/>
          </a:xfrm>
          <a:prstGeom prst="rect">
            <a:avLst/>
          </a:prstGeom>
          <a:noFill/>
        </p:spPr>
        <p:txBody>
          <a:bodyPr wrap="none" rtlCol="0">
            <a:spAutoFit/>
          </a:bodyPr>
          <a:lstStyle/>
          <a:p>
            <a:r>
              <a:rPr lang="ja-JP" altLang="en-US" sz="3200" dirty="0"/>
              <a:t>・他人とのコミュニケーションが苦手</a:t>
            </a:r>
            <a:endParaRPr kumimoji="1" lang="ja-JP" altLang="en-US" sz="3200" dirty="0"/>
          </a:p>
        </p:txBody>
      </p:sp>
      <p:sp>
        <p:nvSpPr>
          <p:cNvPr id="10" name="テキスト ボックス 9">
            <a:extLst>
              <a:ext uri="{FF2B5EF4-FFF2-40B4-BE49-F238E27FC236}">
                <a16:creationId xmlns:a16="http://schemas.microsoft.com/office/drawing/2014/main" id="{B137D486-1C40-2ECE-6905-FCDC772872D9}"/>
              </a:ext>
            </a:extLst>
          </p:cNvPr>
          <p:cNvSpPr txBox="1"/>
          <p:nvPr/>
        </p:nvSpPr>
        <p:spPr>
          <a:xfrm>
            <a:off x="2412093" y="4831582"/>
            <a:ext cx="7160935" cy="584775"/>
          </a:xfrm>
          <a:prstGeom prst="rect">
            <a:avLst/>
          </a:prstGeom>
          <a:noFill/>
        </p:spPr>
        <p:txBody>
          <a:bodyPr wrap="none" rtlCol="0">
            <a:spAutoFit/>
          </a:bodyPr>
          <a:lstStyle/>
          <a:p>
            <a:r>
              <a:rPr lang="ja-JP" altLang="en-US" sz="3200" dirty="0"/>
              <a:t>・他人とのコミュニケーションが苦手</a:t>
            </a:r>
            <a:endParaRPr kumimoji="1" lang="ja-JP" altLang="en-US" sz="3200" dirty="0"/>
          </a:p>
        </p:txBody>
      </p:sp>
    </p:spTree>
    <p:extLst>
      <p:ext uri="{BB962C8B-B14F-4D97-AF65-F5344CB8AC3E}">
        <p14:creationId xmlns:p14="http://schemas.microsoft.com/office/powerpoint/2010/main" val="42745059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1+#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1+#ppt_w/2"/>
                                          </p:val>
                                        </p:tav>
                                        <p:tav tm="100000">
                                          <p:val>
                                            <p:strVal val="#ppt_x"/>
                                          </p:val>
                                        </p:tav>
                                      </p:tavLst>
                                    </p:anim>
                                    <p:anim calcmode="lin" valueType="num">
                                      <p:cBhvr additive="base">
                                        <p:cTn id="14"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2"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1+#ppt_w/2"/>
                                          </p:val>
                                        </p:tav>
                                        <p:tav tm="100000">
                                          <p:val>
                                            <p:strVal val="#ppt_x"/>
                                          </p:val>
                                        </p:tav>
                                      </p:tavLst>
                                    </p:anim>
                                    <p:anim calcmode="lin" valueType="num">
                                      <p:cBhvr additive="base">
                                        <p:cTn id="20"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2" fill="hold" grpId="0" nodeType="clickEffect">
                                  <p:stCondLst>
                                    <p:cond delay="0"/>
                                  </p:stCondLst>
                                  <p:childTnLst>
                                    <p:set>
                                      <p:cBhvr>
                                        <p:cTn id="24" dur="1" fill="hold">
                                          <p:stCondLst>
                                            <p:cond delay="0"/>
                                          </p:stCondLst>
                                        </p:cTn>
                                        <p:tgtEl>
                                          <p:spTgt spid="8"/>
                                        </p:tgtEl>
                                        <p:attrNameLst>
                                          <p:attrName>style.visibility</p:attrName>
                                        </p:attrNameLst>
                                      </p:cBhvr>
                                      <p:to>
                                        <p:strVal val="visible"/>
                                      </p:to>
                                    </p:set>
                                    <p:anim calcmode="lin" valueType="num">
                                      <p:cBhvr additive="base">
                                        <p:cTn id="25" dur="500" fill="hold"/>
                                        <p:tgtEl>
                                          <p:spTgt spid="8"/>
                                        </p:tgtEl>
                                        <p:attrNameLst>
                                          <p:attrName>ppt_x</p:attrName>
                                        </p:attrNameLst>
                                      </p:cBhvr>
                                      <p:tavLst>
                                        <p:tav tm="0">
                                          <p:val>
                                            <p:strVal val="1+#ppt_w/2"/>
                                          </p:val>
                                        </p:tav>
                                        <p:tav tm="100000">
                                          <p:val>
                                            <p:strVal val="#ppt_x"/>
                                          </p:val>
                                        </p:tav>
                                      </p:tavLst>
                                    </p:anim>
                                    <p:anim calcmode="lin" valueType="num">
                                      <p:cBhvr additive="base">
                                        <p:cTn id="26" dur="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2" fill="hold" grpId="0" nodeType="clickEffect">
                                  <p:stCondLst>
                                    <p:cond delay="0"/>
                                  </p:stCondLst>
                                  <p:childTnLst>
                                    <p:set>
                                      <p:cBhvr>
                                        <p:cTn id="30" dur="1" fill="hold">
                                          <p:stCondLst>
                                            <p:cond delay="0"/>
                                          </p:stCondLst>
                                        </p:cTn>
                                        <p:tgtEl>
                                          <p:spTgt spid="9"/>
                                        </p:tgtEl>
                                        <p:attrNameLst>
                                          <p:attrName>style.visibility</p:attrName>
                                        </p:attrNameLst>
                                      </p:cBhvr>
                                      <p:to>
                                        <p:strVal val="visible"/>
                                      </p:to>
                                    </p:set>
                                    <p:anim calcmode="lin" valueType="num">
                                      <p:cBhvr additive="base">
                                        <p:cTn id="31" dur="500" fill="hold"/>
                                        <p:tgtEl>
                                          <p:spTgt spid="9"/>
                                        </p:tgtEl>
                                        <p:attrNameLst>
                                          <p:attrName>ppt_x</p:attrName>
                                        </p:attrNameLst>
                                      </p:cBhvr>
                                      <p:tavLst>
                                        <p:tav tm="0">
                                          <p:val>
                                            <p:strVal val="1+#ppt_w/2"/>
                                          </p:val>
                                        </p:tav>
                                        <p:tav tm="100000">
                                          <p:val>
                                            <p:strVal val="#ppt_x"/>
                                          </p:val>
                                        </p:tav>
                                      </p:tavLst>
                                    </p:anim>
                                    <p:anim calcmode="lin" valueType="num">
                                      <p:cBhvr additive="base">
                                        <p:cTn id="32" dur="5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2" fill="hold" grpId="0" nodeType="clickEffect">
                                  <p:stCondLst>
                                    <p:cond delay="0"/>
                                  </p:stCondLst>
                                  <p:childTnLst>
                                    <p:set>
                                      <p:cBhvr>
                                        <p:cTn id="36" dur="1" fill="hold">
                                          <p:stCondLst>
                                            <p:cond delay="0"/>
                                          </p:stCondLst>
                                        </p:cTn>
                                        <p:tgtEl>
                                          <p:spTgt spid="10"/>
                                        </p:tgtEl>
                                        <p:attrNameLst>
                                          <p:attrName>style.visibility</p:attrName>
                                        </p:attrNameLst>
                                      </p:cBhvr>
                                      <p:to>
                                        <p:strVal val="visible"/>
                                      </p:to>
                                    </p:set>
                                    <p:anim calcmode="lin" valueType="num">
                                      <p:cBhvr additive="base">
                                        <p:cTn id="37" dur="500" fill="hold"/>
                                        <p:tgtEl>
                                          <p:spTgt spid="10"/>
                                        </p:tgtEl>
                                        <p:attrNameLst>
                                          <p:attrName>ppt_x</p:attrName>
                                        </p:attrNameLst>
                                      </p:cBhvr>
                                      <p:tavLst>
                                        <p:tav tm="0">
                                          <p:val>
                                            <p:strVal val="1+#ppt_w/2"/>
                                          </p:val>
                                        </p:tav>
                                        <p:tav tm="100000">
                                          <p:val>
                                            <p:strVal val="#ppt_x"/>
                                          </p:val>
                                        </p:tav>
                                      </p:tavLst>
                                    </p:anim>
                                    <p:anim calcmode="lin" valueType="num">
                                      <p:cBhvr additive="base">
                                        <p:cTn id="38"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8" grpId="0"/>
      <p:bldP spid="9" grpId="0"/>
      <p:bldP spid="10" grpId="0"/>
    </p:bldLst>
  </p:timing>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cxnSp>
        <p:nvCxnSpPr>
          <p:cNvPr id="15" name="直線コネクタ 14">
            <a:extLst>
              <a:ext uri="{FF2B5EF4-FFF2-40B4-BE49-F238E27FC236}">
                <a16:creationId xmlns:a16="http://schemas.microsoft.com/office/drawing/2014/main" id="{1D359DE4-B1EC-6095-A84F-925E695806CA}"/>
              </a:ext>
            </a:extLst>
          </p:cNvPr>
          <p:cNvCxnSpPr>
            <a:cxnSpLocks/>
          </p:cNvCxnSpPr>
          <p:nvPr/>
        </p:nvCxnSpPr>
        <p:spPr>
          <a:xfrm flipV="1">
            <a:off x="2926140" y="-1583164"/>
            <a:ext cx="1" cy="4671694"/>
          </a:xfrm>
          <a:prstGeom prst="line">
            <a:avLst/>
          </a:prstGeom>
        </p:spPr>
        <p:style>
          <a:lnRef idx="1">
            <a:schemeClr val="accent1"/>
          </a:lnRef>
          <a:fillRef idx="0">
            <a:schemeClr val="accent1"/>
          </a:fillRef>
          <a:effectRef idx="0">
            <a:schemeClr val="accent1"/>
          </a:effectRef>
          <a:fontRef idx="minor">
            <a:schemeClr val="tx1"/>
          </a:fontRef>
        </p:style>
      </p:cxnSp>
      <p:sp>
        <p:nvSpPr>
          <p:cNvPr id="5" name="楕円 4">
            <a:extLst>
              <a:ext uri="{FF2B5EF4-FFF2-40B4-BE49-F238E27FC236}">
                <a16:creationId xmlns:a16="http://schemas.microsoft.com/office/drawing/2014/main" id="{11B20750-C356-181B-3783-89E1D0CA6C01}"/>
              </a:ext>
            </a:extLst>
          </p:cNvPr>
          <p:cNvSpPr/>
          <p:nvPr/>
        </p:nvSpPr>
        <p:spPr>
          <a:xfrm rot="10800000" flipV="1">
            <a:off x="2661926" y="-1451890"/>
            <a:ext cx="528430" cy="528430"/>
          </a:xfrm>
          <a:prstGeom prst="ellipse">
            <a:avLst/>
          </a:prstGeom>
        </p:spPr>
        <p:style>
          <a:lnRef idx="2">
            <a:schemeClr val="dk1">
              <a:shade val="50000"/>
            </a:schemeClr>
          </a:lnRef>
          <a:fillRef idx="1">
            <a:schemeClr val="dk1"/>
          </a:fillRef>
          <a:effectRef idx="0">
            <a:schemeClr val="dk1"/>
          </a:effectRef>
          <a:fontRef idx="minor">
            <a:schemeClr val="lt1"/>
          </a:fontRef>
        </p:style>
        <p:txBody>
          <a:bodyPr wrap="none" rtlCol="0" anchor="ctr"/>
          <a:lstStyle/>
          <a:p>
            <a:pPr algn="ctr"/>
            <a:r>
              <a:rPr kumimoji="1" lang="en-US" altLang="ja-JP" sz="800" dirty="0"/>
              <a:t>2018</a:t>
            </a:r>
            <a:endParaRPr kumimoji="1" lang="ja-JP" altLang="en-US" sz="800" dirty="0"/>
          </a:p>
        </p:txBody>
      </p:sp>
      <p:sp>
        <p:nvSpPr>
          <p:cNvPr id="6" name="楕円 5">
            <a:extLst>
              <a:ext uri="{FF2B5EF4-FFF2-40B4-BE49-F238E27FC236}">
                <a16:creationId xmlns:a16="http://schemas.microsoft.com/office/drawing/2014/main" id="{B694BD87-DB68-9A89-09F1-EF0194AA764F}"/>
              </a:ext>
            </a:extLst>
          </p:cNvPr>
          <p:cNvSpPr/>
          <p:nvPr/>
        </p:nvSpPr>
        <p:spPr>
          <a:xfrm rot="10800000" flipV="1">
            <a:off x="2661925" y="395029"/>
            <a:ext cx="528430" cy="528430"/>
          </a:xfrm>
          <a:prstGeom prst="ellipse">
            <a:avLst/>
          </a:prstGeom>
        </p:spPr>
        <p:style>
          <a:lnRef idx="2">
            <a:schemeClr val="dk1">
              <a:shade val="50000"/>
            </a:schemeClr>
          </a:lnRef>
          <a:fillRef idx="1">
            <a:schemeClr val="dk1"/>
          </a:fillRef>
          <a:effectRef idx="0">
            <a:schemeClr val="dk1"/>
          </a:effectRef>
          <a:fontRef idx="minor">
            <a:schemeClr val="lt1"/>
          </a:fontRef>
        </p:style>
        <p:txBody>
          <a:bodyPr wrap="none" rtlCol="0" anchor="ctr"/>
          <a:lstStyle/>
          <a:p>
            <a:pPr algn="ctr"/>
            <a:r>
              <a:rPr kumimoji="1" lang="en-US" altLang="ja-JP" sz="800" dirty="0"/>
              <a:t>2018</a:t>
            </a:r>
            <a:endParaRPr kumimoji="1" lang="ja-JP" altLang="en-US" sz="800" dirty="0"/>
          </a:p>
        </p:txBody>
      </p:sp>
      <p:sp>
        <p:nvSpPr>
          <p:cNvPr id="7" name="楕円 6">
            <a:extLst>
              <a:ext uri="{FF2B5EF4-FFF2-40B4-BE49-F238E27FC236}">
                <a16:creationId xmlns:a16="http://schemas.microsoft.com/office/drawing/2014/main" id="{3CDA00EC-7BBF-41E0-145E-CA1FBE3ACDE8}"/>
              </a:ext>
            </a:extLst>
          </p:cNvPr>
          <p:cNvSpPr/>
          <p:nvPr/>
        </p:nvSpPr>
        <p:spPr>
          <a:xfrm rot="10800000" flipV="1">
            <a:off x="2661926" y="-528430"/>
            <a:ext cx="528430" cy="528430"/>
          </a:xfrm>
          <a:prstGeom prst="ellipse">
            <a:avLst/>
          </a:prstGeom>
        </p:spPr>
        <p:style>
          <a:lnRef idx="2">
            <a:schemeClr val="dk1">
              <a:shade val="50000"/>
            </a:schemeClr>
          </a:lnRef>
          <a:fillRef idx="1">
            <a:schemeClr val="dk1"/>
          </a:fillRef>
          <a:effectRef idx="0">
            <a:schemeClr val="dk1"/>
          </a:effectRef>
          <a:fontRef idx="minor">
            <a:schemeClr val="lt1"/>
          </a:fontRef>
        </p:style>
        <p:txBody>
          <a:bodyPr wrap="none" rtlCol="0" anchor="ctr"/>
          <a:lstStyle/>
          <a:p>
            <a:pPr algn="ctr"/>
            <a:r>
              <a:rPr kumimoji="1" lang="en-US" altLang="ja-JP" sz="800" dirty="0"/>
              <a:t>2018</a:t>
            </a:r>
            <a:endParaRPr kumimoji="1" lang="ja-JP" altLang="en-US" sz="800" dirty="0"/>
          </a:p>
        </p:txBody>
      </p:sp>
      <p:sp>
        <p:nvSpPr>
          <p:cNvPr id="8" name="楕円 7">
            <a:extLst>
              <a:ext uri="{FF2B5EF4-FFF2-40B4-BE49-F238E27FC236}">
                <a16:creationId xmlns:a16="http://schemas.microsoft.com/office/drawing/2014/main" id="{6E7A78DD-E1C9-7E6E-753D-6D9C040165FF}"/>
              </a:ext>
            </a:extLst>
          </p:cNvPr>
          <p:cNvSpPr/>
          <p:nvPr/>
        </p:nvSpPr>
        <p:spPr>
          <a:xfrm rot="10800000" flipV="1">
            <a:off x="2661924" y="1288671"/>
            <a:ext cx="528430" cy="528430"/>
          </a:xfrm>
          <a:prstGeom prst="ellipse">
            <a:avLst/>
          </a:prstGeom>
        </p:spPr>
        <p:style>
          <a:lnRef idx="2">
            <a:schemeClr val="dk1">
              <a:shade val="50000"/>
            </a:schemeClr>
          </a:lnRef>
          <a:fillRef idx="1">
            <a:schemeClr val="dk1"/>
          </a:fillRef>
          <a:effectRef idx="0">
            <a:schemeClr val="dk1"/>
          </a:effectRef>
          <a:fontRef idx="minor">
            <a:schemeClr val="lt1"/>
          </a:fontRef>
        </p:style>
        <p:txBody>
          <a:bodyPr wrap="none" rtlCol="0" anchor="ctr"/>
          <a:lstStyle/>
          <a:p>
            <a:pPr algn="ctr"/>
            <a:r>
              <a:rPr lang="en-US" altLang="ja-JP" sz="800" dirty="0"/>
              <a:t>2020</a:t>
            </a:r>
            <a:endParaRPr kumimoji="1" lang="ja-JP" altLang="en-US" sz="800" dirty="0"/>
          </a:p>
        </p:txBody>
      </p:sp>
      <p:sp>
        <p:nvSpPr>
          <p:cNvPr id="9" name="楕円 8">
            <a:extLst>
              <a:ext uri="{FF2B5EF4-FFF2-40B4-BE49-F238E27FC236}">
                <a16:creationId xmlns:a16="http://schemas.microsoft.com/office/drawing/2014/main" id="{461B9324-7479-CBF7-7FE2-42AD8E7DD1D8}"/>
              </a:ext>
            </a:extLst>
          </p:cNvPr>
          <p:cNvSpPr/>
          <p:nvPr/>
        </p:nvSpPr>
        <p:spPr>
          <a:xfrm rot="10800000" flipV="1">
            <a:off x="2661924" y="2182313"/>
            <a:ext cx="528430" cy="528430"/>
          </a:xfrm>
          <a:prstGeom prst="ellipse">
            <a:avLst/>
          </a:prstGeom>
        </p:spPr>
        <p:style>
          <a:lnRef idx="2">
            <a:schemeClr val="dk1">
              <a:shade val="50000"/>
            </a:schemeClr>
          </a:lnRef>
          <a:fillRef idx="1">
            <a:schemeClr val="dk1"/>
          </a:fillRef>
          <a:effectRef idx="0">
            <a:schemeClr val="dk1"/>
          </a:effectRef>
          <a:fontRef idx="minor">
            <a:schemeClr val="lt1"/>
          </a:fontRef>
        </p:style>
        <p:txBody>
          <a:bodyPr wrap="none" rtlCol="0" anchor="ctr"/>
          <a:lstStyle/>
          <a:p>
            <a:pPr algn="ctr"/>
            <a:r>
              <a:rPr kumimoji="1" lang="en-US" altLang="ja-JP" sz="800" dirty="0"/>
              <a:t>2022</a:t>
            </a:r>
            <a:endParaRPr kumimoji="1" lang="ja-JP" altLang="en-US" sz="800" dirty="0"/>
          </a:p>
        </p:txBody>
      </p:sp>
      <p:sp>
        <p:nvSpPr>
          <p:cNvPr id="11" name="テキスト ボックス 10">
            <a:extLst>
              <a:ext uri="{FF2B5EF4-FFF2-40B4-BE49-F238E27FC236}">
                <a16:creationId xmlns:a16="http://schemas.microsoft.com/office/drawing/2014/main" id="{84A60F79-831D-A187-7A06-D383D77BD625}"/>
              </a:ext>
            </a:extLst>
          </p:cNvPr>
          <p:cNvSpPr txBox="1"/>
          <p:nvPr/>
        </p:nvSpPr>
        <p:spPr>
          <a:xfrm>
            <a:off x="4212337" y="3048236"/>
            <a:ext cx="6672019" cy="1200329"/>
          </a:xfrm>
          <a:prstGeom prst="rect">
            <a:avLst/>
          </a:prstGeom>
          <a:noFill/>
        </p:spPr>
        <p:txBody>
          <a:bodyPr wrap="none" rtlCol="0">
            <a:spAutoFit/>
          </a:bodyPr>
          <a:lstStyle/>
          <a:p>
            <a:r>
              <a:rPr lang="ja-JP" altLang="en-US" sz="3600" b="1" dirty="0"/>
              <a:t>ディーキャリア</a:t>
            </a:r>
            <a:r>
              <a:rPr lang="en-US" altLang="ja-JP" sz="3600" b="1" dirty="0"/>
              <a:t>IT</a:t>
            </a:r>
            <a:r>
              <a:rPr lang="ja-JP" altLang="en-US" sz="3600" b="1" dirty="0"/>
              <a:t>エキスパート</a:t>
            </a:r>
            <a:endParaRPr lang="en-US" altLang="ja-JP" sz="3600" b="1" dirty="0"/>
          </a:p>
          <a:p>
            <a:r>
              <a:rPr lang="ja-JP" altLang="en-US" sz="3600" b="1" dirty="0"/>
              <a:t>に入所。</a:t>
            </a:r>
          </a:p>
        </p:txBody>
      </p:sp>
      <p:pic>
        <p:nvPicPr>
          <p:cNvPr id="13" name="図 12">
            <a:extLst>
              <a:ext uri="{FF2B5EF4-FFF2-40B4-BE49-F238E27FC236}">
                <a16:creationId xmlns:a16="http://schemas.microsoft.com/office/drawing/2014/main" id="{792601C9-73B7-202E-E71C-F29D60950B59}"/>
              </a:ext>
            </a:extLst>
          </p:cNvPr>
          <p:cNvPicPr>
            <a:picLocks noChangeAspect="1"/>
          </p:cNvPicPr>
          <p:nvPr/>
        </p:nvPicPr>
        <p:blipFill rotWithShape="1">
          <a:blip r:embed="rId3">
            <a:extLst>
              <a:ext uri="{28A0092B-C50C-407E-A947-70E740481C1C}">
                <a14:useLocalDpi xmlns:a14="http://schemas.microsoft.com/office/drawing/2010/main" val="0"/>
              </a:ext>
            </a:extLst>
          </a:blip>
          <a:srcRect t="11949" r="72963" b="27989"/>
          <a:stretch/>
        </p:blipFill>
        <p:spPr>
          <a:xfrm>
            <a:off x="3718325" y="3048236"/>
            <a:ext cx="494012" cy="695724"/>
          </a:xfrm>
          <a:prstGeom prst="rect">
            <a:avLst/>
          </a:prstGeom>
        </p:spPr>
      </p:pic>
      <p:sp>
        <p:nvSpPr>
          <p:cNvPr id="3" name="楕円 2">
            <a:extLst>
              <a:ext uri="{FF2B5EF4-FFF2-40B4-BE49-F238E27FC236}">
                <a16:creationId xmlns:a16="http://schemas.microsoft.com/office/drawing/2014/main" id="{D07C7EA7-47E3-1B3D-ECFE-1ECF3A3B8659}"/>
              </a:ext>
            </a:extLst>
          </p:cNvPr>
          <p:cNvSpPr/>
          <p:nvPr/>
        </p:nvSpPr>
        <p:spPr>
          <a:xfrm rot="10800000" flipV="1">
            <a:off x="2398168" y="2868128"/>
            <a:ext cx="1055940" cy="1055940"/>
          </a:xfrm>
          <a:prstGeom prst="ellipse">
            <a:avLst/>
          </a:prstGeom>
        </p:spPr>
        <p:style>
          <a:lnRef idx="2">
            <a:schemeClr val="accent6"/>
          </a:lnRef>
          <a:fillRef idx="1">
            <a:schemeClr val="lt1"/>
          </a:fillRef>
          <a:effectRef idx="0">
            <a:schemeClr val="accent6"/>
          </a:effectRef>
          <a:fontRef idx="minor">
            <a:schemeClr val="dk1"/>
          </a:fontRef>
        </p:style>
        <p:txBody>
          <a:bodyPr wrap="none" rtlCol="0" anchor="ctr"/>
          <a:lstStyle/>
          <a:p>
            <a:pPr algn="ctr"/>
            <a:r>
              <a:rPr kumimoji="1" lang="en-US" altLang="ja-JP" sz="1400" b="1" dirty="0">
                <a:latin typeface="Gill Sans MT" panose="020B0502020104020203" pitchFamily="34" charset="0"/>
              </a:rPr>
              <a:t>2022/11</a:t>
            </a:r>
            <a:endParaRPr kumimoji="1" lang="ja-JP" altLang="en-US" sz="1400" b="1" dirty="0">
              <a:latin typeface="Gill Sans MT" panose="020B0502020104020203" pitchFamily="34" charset="0"/>
            </a:endParaRPr>
          </a:p>
        </p:txBody>
      </p:sp>
      <p:sp>
        <p:nvSpPr>
          <p:cNvPr id="12" name="楕円 11">
            <a:extLst>
              <a:ext uri="{FF2B5EF4-FFF2-40B4-BE49-F238E27FC236}">
                <a16:creationId xmlns:a16="http://schemas.microsoft.com/office/drawing/2014/main" id="{9FAE871D-7ADC-D8FE-2059-7FA22028E37F}"/>
              </a:ext>
            </a:extLst>
          </p:cNvPr>
          <p:cNvSpPr/>
          <p:nvPr/>
        </p:nvSpPr>
        <p:spPr>
          <a:xfrm rot="10800000" flipV="1">
            <a:off x="2661924" y="-2081317"/>
            <a:ext cx="528430" cy="528430"/>
          </a:xfrm>
          <a:prstGeom prst="ellipse">
            <a:avLst/>
          </a:prstGeom>
        </p:spPr>
        <p:style>
          <a:lnRef idx="2">
            <a:schemeClr val="dk1">
              <a:shade val="50000"/>
            </a:schemeClr>
          </a:lnRef>
          <a:fillRef idx="1">
            <a:schemeClr val="dk1"/>
          </a:fillRef>
          <a:effectRef idx="0">
            <a:schemeClr val="dk1"/>
          </a:effectRef>
          <a:fontRef idx="minor">
            <a:schemeClr val="lt1"/>
          </a:fontRef>
        </p:style>
        <p:txBody>
          <a:bodyPr wrap="none" rtlCol="0" anchor="ctr"/>
          <a:lstStyle/>
          <a:p>
            <a:pPr algn="ctr"/>
            <a:r>
              <a:rPr lang="en-US" altLang="ja-JP" sz="800" dirty="0"/>
              <a:t>1995</a:t>
            </a:r>
            <a:endParaRPr kumimoji="1" lang="ja-JP" altLang="en-US" sz="800" dirty="0"/>
          </a:p>
        </p:txBody>
      </p:sp>
      <p:sp>
        <p:nvSpPr>
          <p:cNvPr id="16" name="テキスト ボックス 15">
            <a:extLst>
              <a:ext uri="{FF2B5EF4-FFF2-40B4-BE49-F238E27FC236}">
                <a16:creationId xmlns:a16="http://schemas.microsoft.com/office/drawing/2014/main" id="{8FC715A1-F30E-43D1-5882-9E16ED47AC3E}"/>
              </a:ext>
            </a:extLst>
          </p:cNvPr>
          <p:cNvSpPr txBox="1"/>
          <p:nvPr/>
        </p:nvSpPr>
        <p:spPr>
          <a:xfrm>
            <a:off x="5164825" y="873781"/>
            <a:ext cx="1862349" cy="1107996"/>
          </a:xfrm>
          <a:prstGeom prst="rect">
            <a:avLst/>
          </a:prstGeom>
          <a:noFill/>
        </p:spPr>
        <p:txBody>
          <a:bodyPr wrap="square" rtlCol="0">
            <a:spAutoFit/>
          </a:bodyPr>
          <a:lstStyle/>
          <a:p>
            <a:r>
              <a:rPr lang="ja-JP" altLang="en-US" sz="6600" b="1" dirty="0">
                <a:effectLst>
                  <a:outerShdw blurRad="38100" dist="38100" dir="2700000" algn="tl">
                    <a:srgbClr val="000000">
                      <a:alpha val="43137"/>
                    </a:srgbClr>
                  </a:outerShdw>
                </a:effectLst>
              </a:rPr>
              <a:t>略歴</a:t>
            </a:r>
            <a:endParaRPr kumimoji="1" lang="ja-JP" altLang="en-US" sz="6600"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4868492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cxnSp>
        <p:nvCxnSpPr>
          <p:cNvPr id="15" name="直線コネクタ 14">
            <a:extLst>
              <a:ext uri="{FF2B5EF4-FFF2-40B4-BE49-F238E27FC236}">
                <a16:creationId xmlns:a16="http://schemas.microsoft.com/office/drawing/2014/main" id="{1D359DE4-B1EC-6095-A84F-925E695806CA}"/>
              </a:ext>
            </a:extLst>
          </p:cNvPr>
          <p:cNvCxnSpPr>
            <a:cxnSpLocks/>
            <a:endCxn id="4" idx="4"/>
          </p:cNvCxnSpPr>
          <p:nvPr/>
        </p:nvCxnSpPr>
        <p:spPr>
          <a:xfrm flipV="1">
            <a:off x="2912473" y="2710493"/>
            <a:ext cx="0" cy="5023345"/>
          </a:xfrm>
          <a:prstGeom prst="line">
            <a:avLst/>
          </a:prstGeom>
        </p:spPr>
        <p:style>
          <a:lnRef idx="1">
            <a:schemeClr val="accent1"/>
          </a:lnRef>
          <a:fillRef idx="0">
            <a:schemeClr val="accent1"/>
          </a:fillRef>
          <a:effectRef idx="0">
            <a:schemeClr val="accent1"/>
          </a:effectRef>
          <a:fontRef idx="minor">
            <a:schemeClr val="tx1"/>
          </a:fontRef>
        </p:style>
      </p:cxnSp>
      <p:sp>
        <p:nvSpPr>
          <p:cNvPr id="4" name="楕円 3">
            <a:extLst>
              <a:ext uri="{FF2B5EF4-FFF2-40B4-BE49-F238E27FC236}">
                <a16:creationId xmlns:a16="http://schemas.microsoft.com/office/drawing/2014/main" id="{53950047-8FD9-1D2B-1A01-02346281076C}"/>
              </a:ext>
            </a:extLst>
          </p:cNvPr>
          <p:cNvSpPr/>
          <p:nvPr/>
        </p:nvSpPr>
        <p:spPr>
          <a:xfrm rot="10800000" flipV="1">
            <a:off x="2671009" y="2227565"/>
            <a:ext cx="482928" cy="482928"/>
          </a:xfrm>
          <a:prstGeom prst="ellipse">
            <a:avLst/>
          </a:prstGeom>
        </p:spPr>
        <p:style>
          <a:lnRef idx="2">
            <a:schemeClr val="dk1">
              <a:shade val="50000"/>
            </a:schemeClr>
          </a:lnRef>
          <a:fillRef idx="1">
            <a:schemeClr val="dk1"/>
          </a:fillRef>
          <a:effectRef idx="0">
            <a:schemeClr val="dk1"/>
          </a:effectRef>
          <a:fontRef idx="minor">
            <a:schemeClr val="lt1"/>
          </a:fontRef>
        </p:style>
        <p:txBody>
          <a:bodyPr wrap="none" rtlCol="0" anchor="ctr"/>
          <a:lstStyle/>
          <a:p>
            <a:pPr algn="ctr"/>
            <a:r>
              <a:rPr kumimoji="1" lang="en-US" altLang="ja-JP" sz="800" dirty="0"/>
              <a:t>1995</a:t>
            </a:r>
            <a:endParaRPr kumimoji="1" lang="ja-JP" altLang="en-US" sz="800" dirty="0"/>
          </a:p>
        </p:txBody>
      </p:sp>
      <p:sp>
        <p:nvSpPr>
          <p:cNvPr id="5" name="楕円 4">
            <a:extLst>
              <a:ext uri="{FF2B5EF4-FFF2-40B4-BE49-F238E27FC236}">
                <a16:creationId xmlns:a16="http://schemas.microsoft.com/office/drawing/2014/main" id="{11B20750-C356-181B-3783-89E1D0CA6C01}"/>
              </a:ext>
            </a:extLst>
          </p:cNvPr>
          <p:cNvSpPr/>
          <p:nvPr/>
        </p:nvSpPr>
        <p:spPr>
          <a:xfrm rot="10800000" flipV="1">
            <a:off x="2406795" y="2886810"/>
            <a:ext cx="1011356" cy="1011356"/>
          </a:xfrm>
          <a:prstGeom prst="ellipse">
            <a:avLst/>
          </a:prstGeom>
          <a:solidFill>
            <a:schemeClr val="bg1"/>
          </a:solidFill>
        </p:spPr>
        <p:style>
          <a:lnRef idx="2">
            <a:schemeClr val="dk1">
              <a:shade val="50000"/>
            </a:schemeClr>
          </a:lnRef>
          <a:fillRef idx="1">
            <a:schemeClr val="dk1"/>
          </a:fillRef>
          <a:effectRef idx="0">
            <a:schemeClr val="dk1"/>
          </a:effectRef>
          <a:fontRef idx="minor">
            <a:schemeClr val="lt1"/>
          </a:fontRef>
        </p:style>
        <p:txBody>
          <a:bodyPr wrap="none" rtlCol="0" anchor="ctr"/>
          <a:lstStyle/>
          <a:p>
            <a:pPr algn="ctr"/>
            <a:r>
              <a:rPr kumimoji="1" lang="en-US" altLang="ja-JP" b="1" dirty="0">
                <a:solidFill>
                  <a:schemeClr val="tx1"/>
                </a:solidFill>
              </a:rPr>
              <a:t>2018/3</a:t>
            </a:r>
            <a:endParaRPr kumimoji="1" lang="ja-JP" altLang="en-US" b="1" dirty="0">
              <a:solidFill>
                <a:schemeClr val="tx1"/>
              </a:solidFill>
            </a:endParaRPr>
          </a:p>
        </p:txBody>
      </p:sp>
      <p:sp>
        <p:nvSpPr>
          <p:cNvPr id="6" name="楕円 5">
            <a:extLst>
              <a:ext uri="{FF2B5EF4-FFF2-40B4-BE49-F238E27FC236}">
                <a16:creationId xmlns:a16="http://schemas.microsoft.com/office/drawing/2014/main" id="{B694BD87-DB68-9A89-09F1-EF0194AA764F}"/>
              </a:ext>
            </a:extLst>
          </p:cNvPr>
          <p:cNvSpPr/>
          <p:nvPr/>
        </p:nvSpPr>
        <p:spPr>
          <a:xfrm rot="10800000" flipV="1">
            <a:off x="2671007" y="4967797"/>
            <a:ext cx="482928" cy="482928"/>
          </a:xfrm>
          <a:prstGeom prst="ellipse">
            <a:avLst/>
          </a:prstGeom>
        </p:spPr>
        <p:style>
          <a:lnRef idx="2">
            <a:schemeClr val="dk1">
              <a:shade val="50000"/>
            </a:schemeClr>
          </a:lnRef>
          <a:fillRef idx="1">
            <a:schemeClr val="dk1"/>
          </a:fillRef>
          <a:effectRef idx="0">
            <a:schemeClr val="dk1"/>
          </a:effectRef>
          <a:fontRef idx="minor">
            <a:schemeClr val="lt1"/>
          </a:fontRef>
        </p:style>
        <p:txBody>
          <a:bodyPr wrap="none" rtlCol="0" anchor="ctr"/>
          <a:lstStyle/>
          <a:p>
            <a:pPr algn="ctr"/>
            <a:r>
              <a:rPr kumimoji="1" lang="en-US" altLang="ja-JP" sz="800" dirty="0"/>
              <a:t>2018</a:t>
            </a:r>
            <a:endParaRPr kumimoji="1" lang="ja-JP" altLang="en-US" sz="800" dirty="0"/>
          </a:p>
        </p:txBody>
      </p:sp>
      <p:sp>
        <p:nvSpPr>
          <p:cNvPr id="7" name="楕円 6">
            <a:extLst>
              <a:ext uri="{FF2B5EF4-FFF2-40B4-BE49-F238E27FC236}">
                <a16:creationId xmlns:a16="http://schemas.microsoft.com/office/drawing/2014/main" id="{3CDA00EC-7BBF-41E0-145E-CA1FBE3ACDE8}"/>
              </a:ext>
            </a:extLst>
          </p:cNvPr>
          <p:cNvSpPr/>
          <p:nvPr/>
        </p:nvSpPr>
        <p:spPr>
          <a:xfrm rot="10800000" flipV="1">
            <a:off x="2671009" y="4074484"/>
            <a:ext cx="482928" cy="482928"/>
          </a:xfrm>
          <a:prstGeom prst="ellipse">
            <a:avLst/>
          </a:prstGeom>
        </p:spPr>
        <p:style>
          <a:lnRef idx="2">
            <a:schemeClr val="dk1">
              <a:shade val="50000"/>
            </a:schemeClr>
          </a:lnRef>
          <a:fillRef idx="1">
            <a:schemeClr val="dk1"/>
          </a:fillRef>
          <a:effectRef idx="0">
            <a:schemeClr val="dk1"/>
          </a:effectRef>
          <a:fontRef idx="minor">
            <a:schemeClr val="lt1"/>
          </a:fontRef>
        </p:style>
        <p:txBody>
          <a:bodyPr wrap="none" rtlCol="0" anchor="ctr"/>
          <a:lstStyle/>
          <a:p>
            <a:pPr algn="ctr"/>
            <a:r>
              <a:rPr kumimoji="1" lang="en-US" altLang="ja-JP" sz="800" dirty="0"/>
              <a:t>2018</a:t>
            </a:r>
            <a:endParaRPr kumimoji="1" lang="ja-JP" altLang="en-US" sz="800" dirty="0"/>
          </a:p>
        </p:txBody>
      </p:sp>
      <p:sp>
        <p:nvSpPr>
          <p:cNvPr id="8" name="楕円 7">
            <a:extLst>
              <a:ext uri="{FF2B5EF4-FFF2-40B4-BE49-F238E27FC236}">
                <a16:creationId xmlns:a16="http://schemas.microsoft.com/office/drawing/2014/main" id="{6E7A78DD-E1C9-7E6E-753D-6D9C040165FF}"/>
              </a:ext>
            </a:extLst>
          </p:cNvPr>
          <p:cNvSpPr/>
          <p:nvPr/>
        </p:nvSpPr>
        <p:spPr>
          <a:xfrm rot="10800000" flipV="1">
            <a:off x="2671007" y="5891585"/>
            <a:ext cx="482928" cy="482928"/>
          </a:xfrm>
          <a:prstGeom prst="ellipse">
            <a:avLst/>
          </a:prstGeom>
        </p:spPr>
        <p:style>
          <a:lnRef idx="2">
            <a:schemeClr val="dk1">
              <a:shade val="50000"/>
            </a:schemeClr>
          </a:lnRef>
          <a:fillRef idx="1">
            <a:schemeClr val="dk1"/>
          </a:fillRef>
          <a:effectRef idx="0">
            <a:schemeClr val="dk1"/>
          </a:effectRef>
          <a:fontRef idx="minor">
            <a:schemeClr val="lt1"/>
          </a:fontRef>
        </p:style>
        <p:txBody>
          <a:bodyPr wrap="none" rtlCol="0" anchor="ctr"/>
          <a:lstStyle/>
          <a:p>
            <a:pPr algn="ctr"/>
            <a:r>
              <a:rPr kumimoji="1" lang="en-US" altLang="ja-JP" sz="800" dirty="0"/>
              <a:t>2020</a:t>
            </a:r>
            <a:endParaRPr kumimoji="1" lang="ja-JP" altLang="en-US" sz="800" dirty="0"/>
          </a:p>
        </p:txBody>
      </p:sp>
      <p:sp>
        <p:nvSpPr>
          <p:cNvPr id="9" name="楕円 8">
            <a:extLst>
              <a:ext uri="{FF2B5EF4-FFF2-40B4-BE49-F238E27FC236}">
                <a16:creationId xmlns:a16="http://schemas.microsoft.com/office/drawing/2014/main" id="{461B9324-7479-CBF7-7FE2-42AD8E7DD1D8}"/>
              </a:ext>
            </a:extLst>
          </p:cNvPr>
          <p:cNvSpPr/>
          <p:nvPr/>
        </p:nvSpPr>
        <p:spPr>
          <a:xfrm rot="10800000" flipV="1">
            <a:off x="2671008" y="6827621"/>
            <a:ext cx="482928" cy="482928"/>
          </a:xfrm>
          <a:prstGeom prst="ellipse">
            <a:avLst/>
          </a:prstGeom>
        </p:spPr>
        <p:style>
          <a:lnRef idx="2">
            <a:schemeClr val="dk1">
              <a:shade val="50000"/>
            </a:schemeClr>
          </a:lnRef>
          <a:fillRef idx="1">
            <a:schemeClr val="dk1"/>
          </a:fillRef>
          <a:effectRef idx="0">
            <a:schemeClr val="dk1"/>
          </a:effectRef>
          <a:fontRef idx="minor">
            <a:schemeClr val="lt1"/>
          </a:fontRef>
        </p:style>
        <p:txBody>
          <a:bodyPr wrap="none" rtlCol="0" anchor="ctr"/>
          <a:lstStyle/>
          <a:p>
            <a:pPr algn="ctr"/>
            <a:r>
              <a:rPr kumimoji="1" lang="ja-JP" altLang="en-US" sz="800" dirty="0"/>
              <a:t>１９９</a:t>
            </a:r>
            <a:r>
              <a:rPr kumimoji="1" lang="en-US" altLang="ja-JP" sz="800" dirty="0"/>
              <a:t>5</a:t>
            </a:r>
            <a:endParaRPr kumimoji="1" lang="ja-JP" altLang="en-US" sz="800" dirty="0"/>
          </a:p>
        </p:txBody>
      </p:sp>
      <p:sp>
        <p:nvSpPr>
          <p:cNvPr id="10" name="楕円 9">
            <a:extLst>
              <a:ext uri="{FF2B5EF4-FFF2-40B4-BE49-F238E27FC236}">
                <a16:creationId xmlns:a16="http://schemas.microsoft.com/office/drawing/2014/main" id="{7E9E1FE5-7D88-58B2-F258-5D382B5D33A1}"/>
              </a:ext>
            </a:extLst>
          </p:cNvPr>
          <p:cNvSpPr/>
          <p:nvPr/>
        </p:nvSpPr>
        <p:spPr>
          <a:xfrm rot="10800000" flipV="1">
            <a:off x="2671007" y="7694400"/>
            <a:ext cx="482928" cy="482928"/>
          </a:xfrm>
          <a:prstGeom prst="ellipse">
            <a:avLst/>
          </a:prstGeom>
        </p:spPr>
        <p:style>
          <a:lnRef idx="2">
            <a:schemeClr val="dk1">
              <a:shade val="50000"/>
            </a:schemeClr>
          </a:lnRef>
          <a:fillRef idx="1">
            <a:schemeClr val="dk1"/>
          </a:fillRef>
          <a:effectRef idx="0">
            <a:schemeClr val="dk1"/>
          </a:effectRef>
          <a:fontRef idx="minor">
            <a:schemeClr val="lt1"/>
          </a:fontRef>
        </p:style>
        <p:txBody>
          <a:bodyPr wrap="none" rtlCol="0" anchor="ctr"/>
          <a:lstStyle/>
          <a:p>
            <a:pPr algn="ctr"/>
            <a:r>
              <a:rPr kumimoji="1" lang="ja-JP" altLang="en-US" sz="800" dirty="0"/>
              <a:t>１９９</a:t>
            </a:r>
            <a:r>
              <a:rPr kumimoji="1" lang="en-US" altLang="ja-JP" sz="800" dirty="0"/>
              <a:t>5</a:t>
            </a:r>
            <a:endParaRPr kumimoji="1" lang="ja-JP" altLang="en-US" sz="800" dirty="0"/>
          </a:p>
        </p:txBody>
      </p:sp>
      <p:sp>
        <p:nvSpPr>
          <p:cNvPr id="19" name="テキスト ボックス 18">
            <a:extLst>
              <a:ext uri="{FF2B5EF4-FFF2-40B4-BE49-F238E27FC236}">
                <a16:creationId xmlns:a16="http://schemas.microsoft.com/office/drawing/2014/main" id="{9BC0D572-1326-FA73-DC22-BECEA001148A}"/>
              </a:ext>
            </a:extLst>
          </p:cNvPr>
          <p:cNvSpPr txBox="1"/>
          <p:nvPr/>
        </p:nvSpPr>
        <p:spPr>
          <a:xfrm>
            <a:off x="3797453" y="2813865"/>
            <a:ext cx="5262979" cy="1200329"/>
          </a:xfrm>
          <a:prstGeom prst="rect">
            <a:avLst/>
          </a:prstGeom>
          <a:noFill/>
        </p:spPr>
        <p:txBody>
          <a:bodyPr wrap="none" rtlCol="0">
            <a:spAutoFit/>
          </a:bodyPr>
          <a:lstStyle/>
          <a:p>
            <a:r>
              <a:rPr kumimoji="1" lang="ja-JP" altLang="en-US" sz="3600" b="1" dirty="0"/>
              <a:t>大阪電気通信大学工学部</a:t>
            </a:r>
            <a:endParaRPr kumimoji="1" lang="en-US" altLang="ja-JP" sz="3600" b="1" dirty="0"/>
          </a:p>
          <a:p>
            <a:r>
              <a:rPr lang="ja-JP" altLang="en-US" sz="3600" b="1" dirty="0"/>
              <a:t>電気電子工学科　卒業。</a:t>
            </a:r>
            <a:endParaRPr kumimoji="1" lang="ja-JP" altLang="en-US" sz="3600" b="1" dirty="0"/>
          </a:p>
        </p:txBody>
      </p:sp>
      <p:pic>
        <p:nvPicPr>
          <p:cNvPr id="2" name="図 1">
            <a:extLst>
              <a:ext uri="{FF2B5EF4-FFF2-40B4-BE49-F238E27FC236}">
                <a16:creationId xmlns:a16="http://schemas.microsoft.com/office/drawing/2014/main" id="{D9543BC3-7769-8691-039B-0B5758FD82F7}"/>
              </a:ext>
            </a:extLst>
          </p:cNvPr>
          <p:cNvPicPr>
            <a:picLocks noChangeAspect="1"/>
          </p:cNvPicPr>
          <p:nvPr/>
        </p:nvPicPr>
        <p:blipFill rotWithShape="1">
          <a:blip r:embed="rId3">
            <a:extLst>
              <a:ext uri="{28A0092B-C50C-407E-A947-70E740481C1C}">
                <a14:useLocalDpi xmlns:a14="http://schemas.microsoft.com/office/drawing/2010/main" val="0"/>
              </a:ext>
            </a:extLst>
          </a:blip>
          <a:srcRect t="11949" r="72963" b="27989"/>
          <a:stretch/>
        </p:blipFill>
        <p:spPr>
          <a:xfrm>
            <a:off x="3638875" y="7588002"/>
            <a:ext cx="494012" cy="695724"/>
          </a:xfrm>
          <a:prstGeom prst="rect">
            <a:avLst/>
          </a:prstGeom>
        </p:spPr>
      </p:pic>
      <p:sp>
        <p:nvSpPr>
          <p:cNvPr id="11" name="テキスト ボックス 10">
            <a:extLst>
              <a:ext uri="{FF2B5EF4-FFF2-40B4-BE49-F238E27FC236}">
                <a16:creationId xmlns:a16="http://schemas.microsoft.com/office/drawing/2014/main" id="{F0148032-F5B0-D8D8-06E0-B5BF7AF9B59B}"/>
              </a:ext>
            </a:extLst>
          </p:cNvPr>
          <p:cNvSpPr txBox="1"/>
          <p:nvPr/>
        </p:nvSpPr>
        <p:spPr>
          <a:xfrm>
            <a:off x="5164825" y="753200"/>
            <a:ext cx="1862349" cy="1107996"/>
          </a:xfrm>
          <a:prstGeom prst="rect">
            <a:avLst/>
          </a:prstGeom>
          <a:noFill/>
        </p:spPr>
        <p:txBody>
          <a:bodyPr wrap="square" rtlCol="0">
            <a:spAutoFit/>
          </a:bodyPr>
          <a:lstStyle/>
          <a:p>
            <a:r>
              <a:rPr lang="ja-JP" altLang="en-US" sz="6600" b="1" dirty="0">
                <a:effectLst>
                  <a:outerShdw blurRad="38100" dist="38100" dir="2700000" algn="tl">
                    <a:srgbClr val="000000">
                      <a:alpha val="43137"/>
                    </a:srgbClr>
                  </a:outerShdw>
                </a:effectLst>
              </a:rPr>
              <a:t>略歴</a:t>
            </a:r>
            <a:endParaRPr kumimoji="1" lang="ja-JP" altLang="en-US" sz="6600"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254809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cxnSp>
        <p:nvCxnSpPr>
          <p:cNvPr id="15" name="直線コネクタ 14">
            <a:extLst>
              <a:ext uri="{FF2B5EF4-FFF2-40B4-BE49-F238E27FC236}">
                <a16:creationId xmlns:a16="http://schemas.microsoft.com/office/drawing/2014/main" id="{1D359DE4-B1EC-6095-A84F-925E695806CA}"/>
              </a:ext>
            </a:extLst>
          </p:cNvPr>
          <p:cNvCxnSpPr>
            <a:cxnSpLocks/>
            <a:stCxn id="10" idx="0"/>
            <a:endCxn id="4" idx="4"/>
          </p:cNvCxnSpPr>
          <p:nvPr/>
        </p:nvCxnSpPr>
        <p:spPr>
          <a:xfrm flipV="1">
            <a:off x="2918713" y="1607924"/>
            <a:ext cx="2" cy="5105719"/>
          </a:xfrm>
          <a:prstGeom prst="line">
            <a:avLst/>
          </a:prstGeom>
        </p:spPr>
        <p:style>
          <a:lnRef idx="1">
            <a:schemeClr val="accent1"/>
          </a:lnRef>
          <a:fillRef idx="0">
            <a:schemeClr val="accent1"/>
          </a:fillRef>
          <a:effectRef idx="0">
            <a:schemeClr val="accent1"/>
          </a:effectRef>
          <a:fontRef idx="minor">
            <a:schemeClr val="tx1"/>
          </a:fontRef>
        </p:style>
      </p:cxnSp>
      <p:sp>
        <p:nvSpPr>
          <p:cNvPr id="4" name="楕円 3">
            <a:extLst>
              <a:ext uri="{FF2B5EF4-FFF2-40B4-BE49-F238E27FC236}">
                <a16:creationId xmlns:a16="http://schemas.microsoft.com/office/drawing/2014/main" id="{53950047-8FD9-1D2B-1A01-02346281076C}"/>
              </a:ext>
            </a:extLst>
          </p:cNvPr>
          <p:cNvSpPr/>
          <p:nvPr/>
        </p:nvSpPr>
        <p:spPr>
          <a:xfrm>
            <a:off x="2654504" y="1079502"/>
            <a:ext cx="528422" cy="528422"/>
          </a:xfrm>
          <a:prstGeom prst="ellipse">
            <a:avLst/>
          </a:prstGeom>
        </p:spPr>
        <p:style>
          <a:lnRef idx="2">
            <a:schemeClr val="dk1">
              <a:shade val="50000"/>
            </a:schemeClr>
          </a:lnRef>
          <a:fillRef idx="1">
            <a:schemeClr val="dk1"/>
          </a:fillRef>
          <a:effectRef idx="0">
            <a:schemeClr val="dk1"/>
          </a:effectRef>
          <a:fontRef idx="minor">
            <a:schemeClr val="lt1"/>
          </a:fontRef>
        </p:style>
        <p:txBody>
          <a:bodyPr wrap="none" rtlCol="0" anchor="ctr"/>
          <a:lstStyle/>
          <a:p>
            <a:pPr algn="ctr"/>
            <a:r>
              <a:rPr kumimoji="1" lang="en-US" altLang="ja-JP" sz="800" b="1" dirty="0">
                <a:solidFill>
                  <a:schemeClr val="bg1"/>
                </a:solidFill>
              </a:rPr>
              <a:t>1995</a:t>
            </a:r>
            <a:endParaRPr kumimoji="1" lang="ja-JP" altLang="en-US" sz="800" b="1" dirty="0">
              <a:solidFill>
                <a:schemeClr val="bg1"/>
              </a:solidFill>
            </a:endParaRPr>
          </a:p>
        </p:txBody>
      </p:sp>
      <p:sp>
        <p:nvSpPr>
          <p:cNvPr id="5" name="楕円 4">
            <a:extLst>
              <a:ext uri="{FF2B5EF4-FFF2-40B4-BE49-F238E27FC236}">
                <a16:creationId xmlns:a16="http://schemas.microsoft.com/office/drawing/2014/main" id="{11B20750-C356-181B-3783-89E1D0CA6C01}"/>
              </a:ext>
            </a:extLst>
          </p:cNvPr>
          <p:cNvSpPr/>
          <p:nvPr/>
        </p:nvSpPr>
        <p:spPr>
          <a:xfrm rot="10800000" flipV="1">
            <a:off x="2654498" y="2130829"/>
            <a:ext cx="528430" cy="528430"/>
          </a:xfrm>
          <a:prstGeom prst="ellipse">
            <a:avLst/>
          </a:prstGeom>
        </p:spPr>
        <p:style>
          <a:lnRef idx="2">
            <a:schemeClr val="dk1">
              <a:shade val="50000"/>
            </a:schemeClr>
          </a:lnRef>
          <a:fillRef idx="1">
            <a:schemeClr val="dk1"/>
          </a:fillRef>
          <a:effectRef idx="0">
            <a:schemeClr val="dk1"/>
          </a:effectRef>
          <a:fontRef idx="minor">
            <a:schemeClr val="lt1"/>
          </a:fontRef>
        </p:style>
        <p:txBody>
          <a:bodyPr wrap="none" rtlCol="0" anchor="ctr"/>
          <a:lstStyle/>
          <a:p>
            <a:pPr algn="ctr"/>
            <a:r>
              <a:rPr kumimoji="1" lang="en-US" altLang="ja-JP" sz="800" dirty="0"/>
              <a:t>2018</a:t>
            </a:r>
            <a:endParaRPr kumimoji="1" lang="ja-JP" altLang="en-US" sz="800" dirty="0"/>
          </a:p>
        </p:txBody>
      </p:sp>
      <p:sp>
        <p:nvSpPr>
          <p:cNvPr id="6" name="楕円 5">
            <a:extLst>
              <a:ext uri="{FF2B5EF4-FFF2-40B4-BE49-F238E27FC236}">
                <a16:creationId xmlns:a16="http://schemas.microsoft.com/office/drawing/2014/main" id="{B694BD87-DB68-9A89-09F1-EF0194AA764F}"/>
              </a:ext>
            </a:extLst>
          </p:cNvPr>
          <p:cNvSpPr/>
          <p:nvPr/>
        </p:nvSpPr>
        <p:spPr>
          <a:xfrm rot="10800000" flipV="1">
            <a:off x="2654497" y="3977748"/>
            <a:ext cx="528430" cy="528430"/>
          </a:xfrm>
          <a:prstGeom prst="ellipse">
            <a:avLst/>
          </a:prstGeom>
        </p:spPr>
        <p:style>
          <a:lnRef idx="2">
            <a:schemeClr val="dk1">
              <a:shade val="50000"/>
            </a:schemeClr>
          </a:lnRef>
          <a:fillRef idx="1">
            <a:schemeClr val="dk1"/>
          </a:fillRef>
          <a:effectRef idx="0">
            <a:schemeClr val="dk1"/>
          </a:effectRef>
          <a:fontRef idx="minor">
            <a:schemeClr val="lt1"/>
          </a:fontRef>
        </p:style>
        <p:txBody>
          <a:bodyPr wrap="none" rtlCol="0" anchor="ctr"/>
          <a:lstStyle/>
          <a:p>
            <a:pPr algn="ctr"/>
            <a:r>
              <a:rPr kumimoji="1" lang="en-US" altLang="ja-JP" sz="800" dirty="0"/>
              <a:t>2018</a:t>
            </a:r>
            <a:endParaRPr kumimoji="1" lang="ja-JP" altLang="en-US" sz="800" dirty="0"/>
          </a:p>
        </p:txBody>
      </p:sp>
      <p:sp>
        <p:nvSpPr>
          <p:cNvPr id="7" name="楕円 6">
            <a:extLst>
              <a:ext uri="{FF2B5EF4-FFF2-40B4-BE49-F238E27FC236}">
                <a16:creationId xmlns:a16="http://schemas.microsoft.com/office/drawing/2014/main" id="{3CDA00EC-7BBF-41E0-145E-CA1FBE3ACDE8}"/>
              </a:ext>
            </a:extLst>
          </p:cNvPr>
          <p:cNvSpPr/>
          <p:nvPr/>
        </p:nvSpPr>
        <p:spPr>
          <a:xfrm rot="10800000" flipV="1">
            <a:off x="2417159" y="2770843"/>
            <a:ext cx="1003102" cy="1003102"/>
          </a:xfrm>
          <a:prstGeom prst="ellipse">
            <a:avLst/>
          </a:prstGeom>
          <a:solidFill>
            <a:schemeClr val="bg1"/>
          </a:solidFill>
        </p:spPr>
        <p:style>
          <a:lnRef idx="2">
            <a:schemeClr val="dk1">
              <a:shade val="50000"/>
            </a:schemeClr>
          </a:lnRef>
          <a:fillRef idx="1">
            <a:schemeClr val="dk1"/>
          </a:fillRef>
          <a:effectRef idx="0">
            <a:schemeClr val="dk1"/>
          </a:effectRef>
          <a:fontRef idx="minor">
            <a:schemeClr val="lt1"/>
          </a:fontRef>
        </p:style>
        <p:txBody>
          <a:bodyPr wrap="none" rtlCol="0" anchor="ctr"/>
          <a:lstStyle/>
          <a:p>
            <a:pPr algn="ctr"/>
            <a:r>
              <a:rPr kumimoji="1" lang="en-US" altLang="ja-JP" b="1" dirty="0">
                <a:solidFill>
                  <a:schemeClr val="tx1"/>
                </a:solidFill>
              </a:rPr>
              <a:t>2018/4</a:t>
            </a:r>
            <a:endParaRPr kumimoji="1" lang="ja-JP" altLang="en-US" b="1" dirty="0">
              <a:solidFill>
                <a:schemeClr val="tx1"/>
              </a:solidFill>
            </a:endParaRPr>
          </a:p>
        </p:txBody>
      </p:sp>
      <p:sp>
        <p:nvSpPr>
          <p:cNvPr id="8" name="楕円 7">
            <a:extLst>
              <a:ext uri="{FF2B5EF4-FFF2-40B4-BE49-F238E27FC236}">
                <a16:creationId xmlns:a16="http://schemas.microsoft.com/office/drawing/2014/main" id="{6E7A78DD-E1C9-7E6E-753D-6D9C040165FF}"/>
              </a:ext>
            </a:extLst>
          </p:cNvPr>
          <p:cNvSpPr/>
          <p:nvPr/>
        </p:nvSpPr>
        <p:spPr>
          <a:xfrm rot="10800000" flipV="1">
            <a:off x="2654496" y="4871390"/>
            <a:ext cx="528430" cy="528430"/>
          </a:xfrm>
          <a:prstGeom prst="ellipse">
            <a:avLst/>
          </a:prstGeom>
        </p:spPr>
        <p:style>
          <a:lnRef idx="2">
            <a:schemeClr val="dk1">
              <a:shade val="50000"/>
            </a:schemeClr>
          </a:lnRef>
          <a:fillRef idx="1">
            <a:schemeClr val="dk1"/>
          </a:fillRef>
          <a:effectRef idx="0">
            <a:schemeClr val="dk1"/>
          </a:effectRef>
          <a:fontRef idx="minor">
            <a:schemeClr val="lt1"/>
          </a:fontRef>
        </p:style>
        <p:txBody>
          <a:bodyPr wrap="none" rtlCol="0" anchor="ctr"/>
          <a:lstStyle/>
          <a:p>
            <a:pPr algn="ctr"/>
            <a:r>
              <a:rPr lang="en-US" altLang="ja-JP" sz="800" dirty="0"/>
              <a:t>2020</a:t>
            </a:r>
            <a:endParaRPr kumimoji="1" lang="ja-JP" altLang="en-US" sz="800" dirty="0"/>
          </a:p>
        </p:txBody>
      </p:sp>
      <p:sp>
        <p:nvSpPr>
          <p:cNvPr id="9" name="楕円 8">
            <a:extLst>
              <a:ext uri="{FF2B5EF4-FFF2-40B4-BE49-F238E27FC236}">
                <a16:creationId xmlns:a16="http://schemas.microsoft.com/office/drawing/2014/main" id="{461B9324-7479-CBF7-7FE2-42AD8E7DD1D8}"/>
              </a:ext>
            </a:extLst>
          </p:cNvPr>
          <p:cNvSpPr/>
          <p:nvPr/>
        </p:nvSpPr>
        <p:spPr>
          <a:xfrm rot="10800000" flipV="1">
            <a:off x="2654497" y="5807426"/>
            <a:ext cx="528430" cy="528430"/>
          </a:xfrm>
          <a:prstGeom prst="ellipse">
            <a:avLst/>
          </a:prstGeom>
        </p:spPr>
        <p:style>
          <a:lnRef idx="2">
            <a:schemeClr val="dk1">
              <a:shade val="50000"/>
            </a:schemeClr>
          </a:lnRef>
          <a:fillRef idx="1">
            <a:schemeClr val="dk1"/>
          </a:fillRef>
          <a:effectRef idx="0">
            <a:schemeClr val="dk1"/>
          </a:effectRef>
          <a:fontRef idx="minor">
            <a:schemeClr val="lt1"/>
          </a:fontRef>
        </p:style>
        <p:txBody>
          <a:bodyPr wrap="none" rtlCol="0" anchor="ctr"/>
          <a:lstStyle/>
          <a:p>
            <a:pPr algn="ctr"/>
            <a:r>
              <a:rPr kumimoji="1" lang="en-US" altLang="ja-JP" sz="800" dirty="0"/>
              <a:t>2022</a:t>
            </a:r>
            <a:endParaRPr kumimoji="1" lang="ja-JP" altLang="en-US" sz="800" dirty="0"/>
          </a:p>
        </p:txBody>
      </p:sp>
      <p:sp>
        <p:nvSpPr>
          <p:cNvPr id="10" name="楕円 9">
            <a:extLst>
              <a:ext uri="{FF2B5EF4-FFF2-40B4-BE49-F238E27FC236}">
                <a16:creationId xmlns:a16="http://schemas.microsoft.com/office/drawing/2014/main" id="{7E9E1FE5-7D88-58B2-F258-5D382B5D33A1}"/>
              </a:ext>
            </a:extLst>
          </p:cNvPr>
          <p:cNvSpPr/>
          <p:nvPr/>
        </p:nvSpPr>
        <p:spPr>
          <a:xfrm rot="10800000" flipV="1">
            <a:off x="2654498" y="6713643"/>
            <a:ext cx="528430" cy="528430"/>
          </a:xfrm>
          <a:prstGeom prst="ellipse">
            <a:avLst/>
          </a:prstGeom>
        </p:spPr>
        <p:style>
          <a:lnRef idx="2">
            <a:schemeClr val="dk1">
              <a:shade val="50000"/>
            </a:schemeClr>
          </a:lnRef>
          <a:fillRef idx="1">
            <a:schemeClr val="dk1"/>
          </a:fillRef>
          <a:effectRef idx="0">
            <a:schemeClr val="dk1"/>
          </a:effectRef>
          <a:fontRef idx="minor">
            <a:schemeClr val="lt1"/>
          </a:fontRef>
        </p:style>
        <p:txBody>
          <a:bodyPr wrap="none" rtlCol="0" anchor="ctr"/>
          <a:lstStyle/>
          <a:p>
            <a:pPr algn="ctr"/>
            <a:r>
              <a:rPr kumimoji="1" lang="en-US" altLang="ja-JP" sz="800" dirty="0"/>
              <a:t>2022</a:t>
            </a:r>
            <a:endParaRPr kumimoji="1" lang="ja-JP" altLang="en-US" sz="800" dirty="0"/>
          </a:p>
        </p:txBody>
      </p:sp>
      <p:sp>
        <p:nvSpPr>
          <p:cNvPr id="11" name="テキスト ボックス 10">
            <a:extLst>
              <a:ext uri="{FF2B5EF4-FFF2-40B4-BE49-F238E27FC236}">
                <a16:creationId xmlns:a16="http://schemas.microsoft.com/office/drawing/2014/main" id="{84A60F79-831D-A187-7A06-D383D77BD625}"/>
              </a:ext>
            </a:extLst>
          </p:cNvPr>
          <p:cNvSpPr txBox="1"/>
          <p:nvPr/>
        </p:nvSpPr>
        <p:spPr>
          <a:xfrm>
            <a:off x="3466994" y="3069322"/>
            <a:ext cx="8050602" cy="646331"/>
          </a:xfrm>
          <a:prstGeom prst="rect">
            <a:avLst/>
          </a:prstGeom>
          <a:noFill/>
        </p:spPr>
        <p:txBody>
          <a:bodyPr wrap="none" rtlCol="0">
            <a:spAutoFit/>
          </a:bodyPr>
          <a:lstStyle/>
          <a:p>
            <a:r>
              <a:rPr lang="ja-JP" altLang="en-US" sz="3600" b="1" dirty="0"/>
              <a:t>前職で１カ月だけ</a:t>
            </a:r>
            <a:r>
              <a:rPr lang="en-US" altLang="ja-JP" sz="3600" b="1" dirty="0"/>
              <a:t>PLC</a:t>
            </a:r>
            <a:r>
              <a:rPr lang="ja-JP" altLang="en-US" sz="3600" b="1" dirty="0"/>
              <a:t>の業務に従事。</a:t>
            </a:r>
            <a:endParaRPr kumimoji="1" lang="ja-JP" altLang="en-US" sz="3600" b="1" dirty="0"/>
          </a:p>
        </p:txBody>
      </p:sp>
      <p:pic>
        <p:nvPicPr>
          <p:cNvPr id="2" name="図 1">
            <a:extLst>
              <a:ext uri="{FF2B5EF4-FFF2-40B4-BE49-F238E27FC236}">
                <a16:creationId xmlns:a16="http://schemas.microsoft.com/office/drawing/2014/main" id="{B116633D-23E9-BD4A-E2B8-ED368384166B}"/>
              </a:ext>
            </a:extLst>
          </p:cNvPr>
          <p:cNvPicPr>
            <a:picLocks noChangeAspect="1"/>
          </p:cNvPicPr>
          <p:nvPr/>
        </p:nvPicPr>
        <p:blipFill rotWithShape="1">
          <a:blip r:embed="rId3">
            <a:extLst>
              <a:ext uri="{28A0092B-C50C-407E-A947-70E740481C1C}">
                <a14:useLocalDpi xmlns:a14="http://schemas.microsoft.com/office/drawing/2010/main" val="0"/>
              </a:ext>
            </a:extLst>
          </a:blip>
          <a:srcRect t="11949" r="72963" b="27989"/>
          <a:stretch/>
        </p:blipFill>
        <p:spPr>
          <a:xfrm>
            <a:off x="3684479" y="6629996"/>
            <a:ext cx="494012" cy="695724"/>
          </a:xfrm>
          <a:prstGeom prst="rect">
            <a:avLst/>
          </a:prstGeom>
        </p:spPr>
      </p:pic>
      <p:sp>
        <p:nvSpPr>
          <p:cNvPr id="3" name="テキスト ボックス 2">
            <a:extLst>
              <a:ext uri="{FF2B5EF4-FFF2-40B4-BE49-F238E27FC236}">
                <a16:creationId xmlns:a16="http://schemas.microsoft.com/office/drawing/2014/main" id="{5D5616EF-1348-EB04-089E-8F3C4776BAB7}"/>
              </a:ext>
            </a:extLst>
          </p:cNvPr>
          <p:cNvSpPr txBox="1"/>
          <p:nvPr/>
        </p:nvSpPr>
        <p:spPr>
          <a:xfrm>
            <a:off x="5030820" y="-1107996"/>
            <a:ext cx="2130359" cy="1107996"/>
          </a:xfrm>
          <a:prstGeom prst="rect">
            <a:avLst/>
          </a:prstGeom>
          <a:noFill/>
        </p:spPr>
        <p:txBody>
          <a:bodyPr wrap="square" rtlCol="0">
            <a:spAutoFit/>
          </a:bodyPr>
          <a:lstStyle/>
          <a:p>
            <a:r>
              <a:rPr lang="ja-JP" altLang="en-US" sz="6600" b="1" dirty="0">
                <a:effectLst>
                  <a:outerShdw blurRad="38100" dist="38100" dir="2700000" algn="tl">
                    <a:srgbClr val="000000">
                      <a:alpha val="43137"/>
                    </a:srgbClr>
                  </a:outerShdw>
                </a:effectLst>
              </a:rPr>
              <a:t>略歴</a:t>
            </a:r>
            <a:endParaRPr kumimoji="1" lang="ja-JP" altLang="en-US" sz="6600" b="1" dirty="0">
              <a:effectLst>
                <a:outerShdw blurRad="38100" dist="38100" dir="2700000" algn="tl">
                  <a:srgbClr val="000000">
                    <a:alpha val="43137"/>
                  </a:srgbClr>
                </a:outerShdw>
              </a:effectLst>
            </a:endParaRPr>
          </a:p>
        </p:txBody>
      </p:sp>
      <p:sp>
        <p:nvSpPr>
          <p:cNvPr id="12" name="テキスト ボックス 11">
            <a:extLst>
              <a:ext uri="{FF2B5EF4-FFF2-40B4-BE49-F238E27FC236}">
                <a16:creationId xmlns:a16="http://schemas.microsoft.com/office/drawing/2014/main" id="{C8BF6CF7-B1D2-55B4-6371-883BDD969797}"/>
              </a:ext>
            </a:extLst>
          </p:cNvPr>
          <p:cNvSpPr txBox="1"/>
          <p:nvPr/>
        </p:nvSpPr>
        <p:spPr>
          <a:xfrm>
            <a:off x="5164825" y="753200"/>
            <a:ext cx="1862349" cy="1107996"/>
          </a:xfrm>
          <a:prstGeom prst="rect">
            <a:avLst/>
          </a:prstGeom>
          <a:noFill/>
        </p:spPr>
        <p:txBody>
          <a:bodyPr wrap="square" rtlCol="0">
            <a:spAutoFit/>
          </a:bodyPr>
          <a:lstStyle/>
          <a:p>
            <a:r>
              <a:rPr lang="ja-JP" altLang="en-US" sz="6600" b="1" dirty="0">
                <a:effectLst>
                  <a:outerShdw blurRad="38100" dist="38100" dir="2700000" algn="tl">
                    <a:srgbClr val="000000">
                      <a:alpha val="43137"/>
                    </a:srgbClr>
                  </a:outerShdw>
                </a:effectLst>
              </a:rPr>
              <a:t>略歴</a:t>
            </a:r>
            <a:endParaRPr kumimoji="1" lang="ja-JP" altLang="en-US" sz="6600"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9951418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cxnSp>
        <p:nvCxnSpPr>
          <p:cNvPr id="15" name="直線コネクタ 14">
            <a:extLst>
              <a:ext uri="{FF2B5EF4-FFF2-40B4-BE49-F238E27FC236}">
                <a16:creationId xmlns:a16="http://schemas.microsoft.com/office/drawing/2014/main" id="{1D359DE4-B1EC-6095-A84F-925E695806CA}"/>
              </a:ext>
            </a:extLst>
          </p:cNvPr>
          <p:cNvCxnSpPr>
            <a:cxnSpLocks/>
            <a:stCxn id="10" idx="0"/>
            <a:endCxn id="4" idx="4"/>
          </p:cNvCxnSpPr>
          <p:nvPr/>
        </p:nvCxnSpPr>
        <p:spPr>
          <a:xfrm flipV="1">
            <a:off x="2920461" y="912341"/>
            <a:ext cx="0" cy="4948029"/>
          </a:xfrm>
          <a:prstGeom prst="line">
            <a:avLst/>
          </a:prstGeom>
        </p:spPr>
        <p:style>
          <a:lnRef idx="1">
            <a:schemeClr val="accent1"/>
          </a:lnRef>
          <a:fillRef idx="0">
            <a:schemeClr val="accent1"/>
          </a:fillRef>
          <a:effectRef idx="0">
            <a:schemeClr val="accent1"/>
          </a:effectRef>
          <a:fontRef idx="minor">
            <a:schemeClr val="tx1"/>
          </a:fontRef>
        </p:style>
      </p:cxnSp>
      <p:sp>
        <p:nvSpPr>
          <p:cNvPr id="4" name="楕円 3">
            <a:extLst>
              <a:ext uri="{FF2B5EF4-FFF2-40B4-BE49-F238E27FC236}">
                <a16:creationId xmlns:a16="http://schemas.microsoft.com/office/drawing/2014/main" id="{53950047-8FD9-1D2B-1A01-02346281076C}"/>
              </a:ext>
            </a:extLst>
          </p:cNvPr>
          <p:cNvSpPr/>
          <p:nvPr/>
        </p:nvSpPr>
        <p:spPr>
          <a:xfrm rot="10800000" flipV="1">
            <a:off x="2656251" y="383921"/>
            <a:ext cx="528420" cy="528420"/>
          </a:xfrm>
          <a:prstGeom prst="ellipse">
            <a:avLst/>
          </a:prstGeom>
        </p:spPr>
        <p:style>
          <a:lnRef idx="2">
            <a:schemeClr val="dk1">
              <a:shade val="50000"/>
            </a:schemeClr>
          </a:lnRef>
          <a:fillRef idx="1">
            <a:schemeClr val="dk1"/>
          </a:fillRef>
          <a:effectRef idx="0">
            <a:schemeClr val="dk1"/>
          </a:effectRef>
          <a:fontRef idx="minor">
            <a:schemeClr val="lt1"/>
          </a:fontRef>
        </p:style>
        <p:txBody>
          <a:bodyPr wrap="none" rtlCol="0" anchor="ctr"/>
          <a:lstStyle/>
          <a:p>
            <a:pPr algn="ctr"/>
            <a:r>
              <a:rPr kumimoji="1" lang="en-US" altLang="ja-JP" sz="800" b="1" dirty="0"/>
              <a:t>1995</a:t>
            </a:r>
            <a:endParaRPr kumimoji="1" lang="ja-JP" altLang="en-US" sz="800" b="1" dirty="0"/>
          </a:p>
        </p:txBody>
      </p:sp>
      <p:sp>
        <p:nvSpPr>
          <p:cNvPr id="5" name="楕円 4">
            <a:extLst>
              <a:ext uri="{FF2B5EF4-FFF2-40B4-BE49-F238E27FC236}">
                <a16:creationId xmlns:a16="http://schemas.microsoft.com/office/drawing/2014/main" id="{11B20750-C356-181B-3783-89E1D0CA6C01}"/>
              </a:ext>
            </a:extLst>
          </p:cNvPr>
          <p:cNvSpPr/>
          <p:nvPr/>
        </p:nvSpPr>
        <p:spPr>
          <a:xfrm rot="10800000" flipV="1">
            <a:off x="2656246" y="1307375"/>
            <a:ext cx="528430" cy="528430"/>
          </a:xfrm>
          <a:prstGeom prst="ellipse">
            <a:avLst/>
          </a:prstGeom>
        </p:spPr>
        <p:style>
          <a:lnRef idx="2">
            <a:schemeClr val="dk1">
              <a:shade val="50000"/>
            </a:schemeClr>
          </a:lnRef>
          <a:fillRef idx="1">
            <a:schemeClr val="dk1"/>
          </a:fillRef>
          <a:effectRef idx="0">
            <a:schemeClr val="dk1"/>
          </a:effectRef>
          <a:fontRef idx="minor">
            <a:schemeClr val="lt1"/>
          </a:fontRef>
        </p:style>
        <p:txBody>
          <a:bodyPr wrap="none" rtlCol="0" anchor="ctr"/>
          <a:lstStyle/>
          <a:p>
            <a:pPr algn="ctr"/>
            <a:r>
              <a:rPr kumimoji="1" lang="en-US" altLang="ja-JP" sz="800" dirty="0"/>
              <a:t>2018</a:t>
            </a:r>
            <a:endParaRPr kumimoji="1" lang="ja-JP" altLang="en-US" sz="800" dirty="0"/>
          </a:p>
        </p:txBody>
      </p:sp>
      <p:sp>
        <p:nvSpPr>
          <p:cNvPr id="6" name="楕円 5">
            <a:extLst>
              <a:ext uri="{FF2B5EF4-FFF2-40B4-BE49-F238E27FC236}">
                <a16:creationId xmlns:a16="http://schemas.microsoft.com/office/drawing/2014/main" id="{B694BD87-DB68-9A89-09F1-EF0194AA764F}"/>
              </a:ext>
            </a:extLst>
          </p:cNvPr>
          <p:cNvSpPr/>
          <p:nvPr/>
        </p:nvSpPr>
        <p:spPr>
          <a:xfrm rot="10800000" flipV="1">
            <a:off x="2378437" y="2850466"/>
            <a:ext cx="1084044" cy="1084044"/>
          </a:xfrm>
          <a:prstGeom prst="ellipse">
            <a:avLst/>
          </a:prstGeom>
          <a:solidFill>
            <a:schemeClr val="bg1"/>
          </a:solidFill>
        </p:spPr>
        <p:style>
          <a:lnRef idx="2">
            <a:schemeClr val="dk1">
              <a:shade val="50000"/>
            </a:schemeClr>
          </a:lnRef>
          <a:fillRef idx="1">
            <a:schemeClr val="dk1"/>
          </a:fillRef>
          <a:effectRef idx="0">
            <a:schemeClr val="dk1"/>
          </a:effectRef>
          <a:fontRef idx="minor">
            <a:schemeClr val="lt1"/>
          </a:fontRef>
        </p:style>
        <p:txBody>
          <a:bodyPr wrap="none" rtlCol="0" anchor="ctr"/>
          <a:lstStyle/>
          <a:p>
            <a:pPr algn="ctr"/>
            <a:r>
              <a:rPr kumimoji="1" lang="en-US" altLang="ja-JP" sz="1400" b="1" dirty="0">
                <a:solidFill>
                  <a:schemeClr val="tx1"/>
                </a:solidFill>
              </a:rPr>
              <a:t>2018/9</a:t>
            </a:r>
            <a:r>
              <a:rPr kumimoji="1" lang="ja-JP" altLang="en-US" sz="1400" b="1" dirty="0">
                <a:solidFill>
                  <a:schemeClr val="tx1"/>
                </a:solidFill>
              </a:rPr>
              <a:t>～</a:t>
            </a:r>
            <a:r>
              <a:rPr kumimoji="1" lang="en-US" altLang="ja-JP" sz="1400" b="1" dirty="0">
                <a:solidFill>
                  <a:schemeClr val="tx1"/>
                </a:solidFill>
              </a:rPr>
              <a:t>11</a:t>
            </a:r>
            <a:endParaRPr kumimoji="1" lang="ja-JP" altLang="en-US" sz="1400" b="1" dirty="0">
              <a:solidFill>
                <a:schemeClr val="tx1"/>
              </a:solidFill>
            </a:endParaRPr>
          </a:p>
        </p:txBody>
      </p:sp>
      <p:sp>
        <p:nvSpPr>
          <p:cNvPr id="7" name="楕円 6">
            <a:extLst>
              <a:ext uri="{FF2B5EF4-FFF2-40B4-BE49-F238E27FC236}">
                <a16:creationId xmlns:a16="http://schemas.microsoft.com/office/drawing/2014/main" id="{3CDA00EC-7BBF-41E0-145E-CA1FBE3ACDE8}"/>
              </a:ext>
            </a:extLst>
          </p:cNvPr>
          <p:cNvSpPr/>
          <p:nvPr/>
        </p:nvSpPr>
        <p:spPr>
          <a:xfrm rot="10800000" flipV="1">
            <a:off x="2656246" y="2230835"/>
            <a:ext cx="528430" cy="528430"/>
          </a:xfrm>
          <a:prstGeom prst="ellipse">
            <a:avLst/>
          </a:prstGeom>
        </p:spPr>
        <p:style>
          <a:lnRef idx="2">
            <a:schemeClr val="dk1">
              <a:shade val="50000"/>
            </a:schemeClr>
          </a:lnRef>
          <a:fillRef idx="1">
            <a:schemeClr val="dk1"/>
          </a:fillRef>
          <a:effectRef idx="0">
            <a:schemeClr val="dk1"/>
          </a:effectRef>
          <a:fontRef idx="minor">
            <a:schemeClr val="lt1"/>
          </a:fontRef>
        </p:style>
        <p:txBody>
          <a:bodyPr wrap="none" rtlCol="0" anchor="ctr"/>
          <a:lstStyle/>
          <a:p>
            <a:pPr algn="ctr"/>
            <a:r>
              <a:rPr kumimoji="1" lang="en-US" altLang="ja-JP" sz="800" dirty="0"/>
              <a:t>2018</a:t>
            </a:r>
            <a:endParaRPr kumimoji="1" lang="ja-JP" altLang="en-US" sz="800" dirty="0"/>
          </a:p>
        </p:txBody>
      </p:sp>
      <p:sp>
        <p:nvSpPr>
          <p:cNvPr id="8" name="楕円 7">
            <a:extLst>
              <a:ext uri="{FF2B5EF4-FFF2-40B4-BE49-F238E27FC236}">
                <a16:creationId xmlns:a16="http://schemas.microsoft.com/office/drawing/2014/main" id="{6E7A78DD-E1C9-7E6E-753D-6D9C040165FF}"/>
              </a:ext>
            </a:extLst>
          </p:cNvPr>
          <p:cNvSpPr/>
          <p:nvPr/>
        </p:nvSpPr>
        <p:spPr>
          <a:xfrm rot="10800000" flipV="1">
            <a:off x="2656244" y="4047936"/>
            <a:ext cx="528430" cy="528430"/>
          </a:xfrm>
          <a:prstGeom prst="ellipse">
            <a:avLst/>
          </a:prstGeom>
        </p:spPr>
        <p:style>
          <a:lnRef idx="2">
            <a:schemeClr val="dk1">
              <a:shade val="50000"/>
            </a:schemeClr>
          </a:lnRef>
          <a:fillRef idx="1">
            <a:schemeClr val="dk1"/>
          </a:fillRef>
          <a:effectRef idx="0">
            <a:schemeClr val="dk1"/>
          </a:effectRef>
          <a:fontRef idx="minor">
            <a:schemeClr val="lt1"/>
          </a:fontRef>
        </p:style>
        <p:txBody>
          <a:bodyPr wrap="none" rtlCol="0" anchor="ctr"/>
          <a:lstStyle/>
          <a:p>
            <a:pPr algn="ctr"/>
            <a:r>
              <a:rPr lang="en-US" altLang="ja-JP" sz="800" dirty="0"/>
              <a:t>2020</a:t>
            </a:r>
            <a:endParaRPr kumimoji="1" lang="ja-JP" altLang="en-US" sz="800" dirty="0"/>
          </a:p>
        </p:txBody>
      </p:sp>
      <p:sp>
        <p:nvSpPr>
          <p:cNvPr id="9" name="楕円 8">
            <a:extLst>
              <a:ext uri="{FF2B5EF4-FFF2-40B4-BE49-F238E27FC236}">
                <a16:creationId xmlns:a16="http://schemas.microsoft.com/office/drawing/2014/main" id="{461B9324-7479-CBF7-7FE2-42AD8E7DD1D8}"/>
              </a:ext>
            </a:extLst>
          </p:cNvPr>
          <p:cNvSpPr/>
          <p:nvPr/>
        </p:nvSpPr>
        <p:spPr>
          <a:xfrm rot="10800000" flipV="1">
            <a:off x="2656245" y="4954153"/>
            <a:ext cx="528430" cy="528430"/>
          </a:xfrm>
          <a:prstGeom prst="ellipse">
            <a:avLst/>
          </a:prstGeom>
        </p:spPr>
        <p:style>
          <a:lnRef idx="2">
            <a:schemeClr val="dk1">
              <a:shade val="50000"/>
            </a:schemeClr>
          </a:lnRef>
          <a:fillRef idx="1">
            <a:schemeClr val="dk1"/>
          </a:fillRef>
          <a:effectRef idx="0">
            <a:schemeClr val="dk1"/>
          </a:effectRef>
          <a:fontRef idx="minor">
            <a:schemeClr val="lt1"/>
          </a:fontRef>
        </p:style>
        <p:txBody>
          <a:bodyPr wrap="none" rtlCol="0" anchor="ctr"/>
          <a:lstStyle/>
          <a:p>
            <a:pPr algn="ctr"/>
            <a:r>
              <a:rPr kumimoji="1" lang="en-US" altLang="ja-JP" sz="800" dirty="0"/>
              <a:t>2022</a:t>
            </a:r>
            <a:endParaRPr kumimoji="1" lang="ja-JP" altLang="en-US" sz="800" dirty="0"/>
          </a:p>
        </p:txBody>
      </p:sp>
      <p:sp>
        <p:nvSpPr>
          <p:cNvPr id="10" name="楕円 9">
            <a:extLst>
              <a:ext uri="{FF2B5EF4-FFF2-40B4-BE49-F238E27FC236}">
                <a16:creationId xmlns:a16="http://schemas.microsoft.com/office/drawing/2014/main" id="{7E9E1FE5-7D88-58B2-F258-5D382B5D33A1}"/>
              </a:ext>
            </a:extLst>
          </p:cNvPr>
          <p:cNvSpPr/>
          <p:nvPr/>
        </p:nvSpPr>
        <p:spPr>
          <a:xfrm rot="10800000" flipV="1">
            <a:off x="2656246" y="5860370"/>
            <a:ext cx="528430" cy="528430"/>
          </a:xfrm>
          <a:prstGeom prst="ellipse">
            <a:avLst/>
          </a:prstGeom>
        </p:spPr>
        <p:style>
          <a:lnRef idx="2">
            <a:schemeClr val="dk1">
              <a:shade val="50000"/>
            </a:schemeClr>
          </a:lnRef>
          <a:fillRef idx="1">
            <a:schemeClr val="dk1"/>
          </a:fillRef>
          <a:effectRef idx="0">
            <a:schemeClr val="dk1"/>
          </a:effectRef>
          <a:fontRef idx="minor">
            <a:schemeClr val="lt1"/>
          </a:fontRef>
        </p:style>
        <p:txBody>
          <a:bodyPr wrap="none" rtlCol="0" anchor="ctr"/>
          <a:lstStyle/>
          <a:p>
            <a:pPr algn="ctr"/>
            <a:r>
              <a:rPr kumimoji="1" lang="en-US" altLang="ja-JP" sz="800" dirty="0"/>
              <a:t>2022</a:t>
            </a:r>
            <a:endParaRPr kumimoji="1" lang="ja-JP" altLang="en-US" sz="800" dirty="0"/>
          </a:p>
        </p:txBody>
      </p:sp>
      <p:sp>
        <p:nvSpPr>
          <p:cNvPr id="11" name="テキスト ボックス 10">
            <a:extLst>
              <a:ext uri="{FF2B5EF4-FFF2-40B4-BE49-F238E27FC236}">
                <a16:creationId xmlns:a16="http://schemas.microsoft.com/office/drawing/2014/main" id="{84A60F79-831D-A187-7A06-D383D77BD625}"/>
              </a:ext>
            </a:extLst>
          </p:cNvPr>
          <p:cNvSpPr txBox="1"/>
          <p:nvPr/>
        </p:nvSpPr>
        <p:spPr>
          <a:xfrm>
            <a:off x="4312078" y="2747124"/>
            <a:ext cx="5262979" cy="1200329"/>
          </a:xfrm>
          <a:prstGeom prst="rect">
            <a:avLst/>
          </a:prstGeom>
          <a:noFill/>
        </p:spPr>
        <p:txBody>
          <a:bodyPr wrap="none" rtlCol="0">
            <a:spAutoFit/>
          </a:bodyPr>
          <a:lstStyle/>
          <a:p>
            <a:r>
              <a:rPr kumimoji="1" lang="ja-JP" altLang="en-US" sz="3600" b="1" dirty="0"/>
              <a:t>いくつかの病院を回って</a:t>
            </a:r>
            <a:endParaRPr kumimoji="1" lang="en-US" altLang="ja-JP" sz="3600" b="1" dirty="0"/>
          </a:p>
          <a:p>
            <a:r>
              <a:rPr kumimoji="1" lang="ja-JP" altLang="en-US" sz="3600" b="1" dirty="0"/>
              <a:t>適応障害と診断される。</a:t>
            </a:r>
          </a:p>
        </p:txBody>
      </p:sp>
      <p:pic>
        <p:nvPicPr>
          <p:cNvPr id="2" name="図 1">
            <a:extLst>
              <a:ext uri="{FF2B5EF4-FFF2-40B4-BE49-F238E27FC236}">
                <a16:creationId xmlns:a16="http://schemas.microsoft.com/office/drawing/2014/main" id="{077E1F4B-DE86-0522-B479-4CE6498C20B1}"/>
              </a:ext>
            </a:extLst>
          </p:cNvPr>
          <p:cNvPicPr>
            <a:picLocks noChangeAspect="1"/>
          </p:cNvPicPr>
          <p:nvPr/>
        </p:nvPicPr>
        <p:blipFill rotWithShape="1">
          <a:blip r:embed="rId3">
            <a:extLst>
              <a:ext uri="{28A0092B-C50C-407E-A947-70E740481C1C}">
                <a14:useLocalDpi xmlns:a14="http://schemas.microsoft.com/office/drawing/2010/main" val="0"/>
              </a:ext>
            </a:extLst>
          </a:blip>
          <a:srcRect t="11949" r="72963" b="27989"/>
          <a:stretch/>
        </p:blipFill>
        <p:spPr>
          <a:xfrm>
            <a:off x="3448886" y="5776723"/>
            <a:ext cx="494012" cy="695724"/>
          </a:xfrm>
          <a:prstGeom prst="rect">
            <a:avLst/>
          </a:prstGeom>
        </p:spPr>
      </p:pic>
      <p:sp>
        <p:nvSpPr>
          <p:cNvPr id="3" name="テキスト ボックス 2">
            <a:extLst>
              <a:ext uri="{FF2B5EF4-FFF2-40B4-BE49-F238E27FC236}">
                <a16:creationId xmlns:a16="http://schemas.microsoft.com/office/drawing/2014/main" id="{A0857057-07F4-93AE-20CE-97BE48DDC90F}"/>
              </a:ext>
            </a:extLst>
          </p:cNvPr>
          <p:cNvSpPr txBox="1"/>
          <p:nvPr/>
        </p:nvSpPr>
        <p:spPr>
          <a:xfrm>
            <a:off x="5164825" y="753200"/>
            <a:ext cx="1862349" cy="1107996"/>
          </a:xfrm>
          <a:prstGeom prst="rect">
            <a:avLst/>
          </a:prstGeom>
          <a:noFill/>
        </p:spPr>
        <p:txBody>
          <a:bodyPr wrap="square" rtlCol="0">
            <a:spAutoFit/>
          </a:bodyPr>
          <a:lstStyle/>
          <a:p>
            <a:r>
              <a:rPr lang="ja-JP" altLang="en-US" sz="6600" b="1" dirty="0">
                <a:effectLst>
                  <a:outerShdw blurRad="38100" dist="38100" dir="2700000" algn="tl">
                    <a:srgbClr val="000000">
                      <a:alpha val="43137"/>
                    </a:srgbClr>
                  </a:outerShdw>
                </a:effectLst>
              </a:rPr>
              <a:t>略歴</a:t>
            </a:r>
            <a:endParaRPr kumimoji="1" lang="ja-JP" altLang="en-US" sz="6600"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665396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cxnSp>
        <p:nvCxnSpPr>
          <p:cNvPr id="15" name="直線コネクタ 14">
            <a:extLst>
              <a:ext uri="{FF2B5EF4-FFF2-40B4-BE49-F238E27FC236}">
                <a16:creationId xmlns:a16="http://schemas.microsoft.com/office/drawing/2014/main" id="{1D359DE4-B1EC-6095-A84F-925E695806CA}"/>
              </a:ext>
            </a:extLst>
          </p:cNvPr>
          <p:cNvCxnSpPr>
            <a:cxnSpLocks/>
            <a:stCxn id="10" idx="0"/>
            <a:endCxn id="4" idx="4"/>
          </p:cNvCxnSpPr>
          <p:nvPr/>
        </p:nvCxnSpPr>
        <p:spPr>
          <a:xfrm flipV="1">
            <a:off x="2914618" y="-7319"/>
            <a:ext cx="0" cy="4977845"/>
          </a:xfrm>
          <a:prstGeom prst="line">
            <a:avLst/>
          </a:prstGeom>
        </p:spPr>
        <p:style>
          <a:lnRef idx="1">
            <a:schemeClr val="accent1"/>
          </a:lnRef>
          <a:fillRef idx="0">
            <a:schemeClr val="accent1"/>
          </a:fillRef>
          <a:effectRef idx="0">
            <a:schemeClr val="accent1"/>
          </a:effectRef>
          <a:fontRef idx="minor">
            <a:schemeClr val="tx1"/>
          </a:fontRef>
        </p:style>
      </p:cxnSp>
      <p:sp>
        <p:nvSpPr>
          <p:cNvPr id="4" name="楕円 3">
            <a:extLst>
              <a:ext uri="{FF2B5EF4-FFF2-40B4-BE49-F238E27FC236}">
                <a16:creationId xmlns:a16="http://schemas.microsoft.com/office/drawing/2014/main" id="{53950047-8FD9-1D2B-1A01-02346281076C}"/>
              </a:ext>
            </a:extLst>
          </p:cNvPr>
          <p:cNvSpPr/>
          <p:nvPr/>
        </p:nvSpPr>
        <p:spPr>
          <a:xfrm rot="10800000" flipV="1">
            <a:off x="2650405" y="-535745"/>
            <a:ext cx="528426" cy="528426"/>
          </a:xfrm>
          <a:prstGeom prst="ellipse">
            <a:avLst/>
          </a:prstGeom>
        </p:spPr>
        <p:style>
          <a:lnRef idx="2">
            <a:schemeClr val="dk1">
              <a:shade val="50000"/>
            </a:schemeClr>
          </a:lnRef>
          <a:fillRef idx="1">
            <a:schemeClr val="dk1"/>
          </a:fillRef>
          <a:effectRef idx="0">
            <a:schemeClr val="dk1"/>
          </a:effectRef>
          <a:fontRef idx="minor">
            <a:schemeClr val="lt1"/>
          </a:fontRef>
        </p:style>
        <p:txBody>
          <a:bodyPr wrap="none" rtlCol="0" anchor="ctr"/>
          <a:lstStyle/>
          <a:p>
            <a:pPr algn="ctr"/>
            <a:r>
              <a:rPr kumimoji="1" lang="en-US" altLang="ja-JP" sz="800" b="1" dirty="0"/>
              <a:t>1995</a:t>
            </a:r>
            <a:endParaRPr kumimoji="1" lang="ja-JP" altLang="en-US" sz="800" b="1" dirty="0"/>
          </a:p>
        </p:txBody>
      </p:sp>
      <p:sp>
        <p:nvSpPr>
          <p:cNvPr id="5" name="楕円 4">
            <a:extLst>
              <a:ext uri="{FF2B5EF4-FFF2-40B4-BE49-F238E27FC236}">
                <a16:creationId xmlns:a16="http://schemas.microsoft.com/office/drawing/2014/main" id="{11B20750-C356-181B-3783-89E1D0CA6C01}"/>
              </a:ext>
            </a:extLst>
          </p:cNvPr>
          <p:cNvSpPr/>
          <p:nvPr/>
        </p:nvSpPr>
        <p:spPr>
          <a:xfrm rot="10800000" flipV="1">
            <a:off x="2650403" y="387712"/>
            <a:ext cx="528430" cy="528430"/>
          </a:xfrm>
          <a:prstGeom prst="ellipse">
            <a:avLst/>
          </a:prstGeom>
        </p:spPr>
        <p:style>
          <a:lnRef idx="2">
            <a:schemeClr val="dk1">
              <a:shade val="50000"/>
            </a:schemeClr>
          </a:lnRef>
          <a:fillRef idx="1">
            <a:schemeClr val="dk1"/>
          </a:fillRef>
          <a:effectRef idx="0">
            <a:schemeClr val="dk1"/>
          </a:effectRef>
          <a:fontRef idx="minor">
            <a:schemeClr val="lt1"/>
          </a:fontRef>
        </p:style>
        <p:txBody>
          <a:bodyPr wrap="none" rtlCol="0" anchor="ctr"/>
          <a:lstStyle/>
          <a:p>
            <a:pPr algn="ctr"/>
            <a:r>
              <a:rPr kumimoji="1" lang="en-US" altLang="ja-JP" sz="800" dirty="0"/>
              <a:t>2018</a:t>
            </a:r>
            <a:endParaRPr kumimoji="1" lang="ja-JP" altLang="en-US" sz="800" dirty="0"/>
          </a:p>
        </p:txBody>
      </p:sp>
      <p:sp>
        <p:nvSpPr>
          <p:cNvPr id="6" name="楕円 5">
            <a:extLst>
              <a:ext uri="{FF2B5EF4-FFF2-40B4-BE49-F238E27FC236}">
                <a16:creationId xmlns:a16="http://schemas.microsoft.com/office/drawing/2014/main" id="{B694BD87-DB68-9A89-09F1-EF0194AA764F}"/>
              </a:ext>
            </a:extLst>
          </p:cNvPr>
          <p:cNvSpPr/>
          <p:nvPr/>
        </p:nvSpPr>
        <p:spPr>
          <a:xfrm rot="10800000" flipV="1">
            <a:off x="2650402" y="2234631"/>
            <a:ext cx="528430" cy="528430"/>
          </a:xfrm>
          <a:prstGeom prst="ellipse">
            <a:avLst/>
          </a:prstGeom>
        </p:spPr>
        <p:style>
          <a:lnRef idx="2">
            <a:schemeClr val="dk1">
              <a:shade val="50000"/>
            </a:schemeClr>
          </a:lnRef>
          <a:fillRef idx="1">
            <a:schemeClr val="dk1"/>
          </a:fillRef>
          <a:effectRef idx="0">
            <a:schemeClr val="dk1"/>
          </a:effectRef>
          <a:fontRef idx="minor">
            <a:schemeClr val="lt1"/>
          </a:fontRef>
        </p:style>
        <p:txBody>
          <a:bodyPr wrap="none" rtlCol="0" anchor="ctr"/>
          <a:lstStyle/>
          <a:p>
            <a:pPr algn="ctr"/>
            <a:r>
              <a:rPr kumimoji="1" lang="en-US" altLang="ja-JP" sz="800" dirty="0"/>
              <a:t>2018</a:t>
            </a:r>
            <a:endParaRPr kumimoji="1" lang="ja-JP" altLang="en-US" sz="800" dirty="0"/>
          </a:p>
        </p:txBody>
      </p:sp>
      <p:sp>
        <p:nvSpPr>
          <p:cNvPr id="7" name="楕円 6">
            <a:extLst>
              <a:ext uri="{FF2B5EF4-FFF2-40B4-BE49-F238E27FC236}">
                <a16:creationId xmlns:a16="http://schemas.microsoft.com/office/drawing/2014/main" id="{3CDA00EC-7BBF-41E0-145E-CA1FBE3ACDE8}"/>
              </a:ext>
            </a:extLst>
          </p:cNvPr>
          <p:cNvSpPr/>
          <p:nvPr/>
        </p:nvSpPr>
        <p:spPr>
          <a:xfrm rot="10800000" flipV="1">
            <a:off x="2650403" y="1311172"/>
            <a:ext cx="528430" cy="528430"/>
          </a:xfrm>
          <a:prstGeom prst="ellipse">
            <a:avLst/>
          </a:prstGeom>
        </p:spPr>
        <p:style>
          <a:lnRef idx="2">
            <a:schemeClr val="dk1">
              <a:shade val="50000"/>
            </a:schemeClr>
          </a:lnRef>
          <a:fillRef idx="1">
            <a:schemeClr val="dk1"/>
          </a:fillRef>
          <a:effectRef idx="0">
            <a:schemeClr val="dk1"/>
          </a:effectRef>
          <a:fontRef idx="minor">
            <a:schemeClr val="lt1"/>
          </a:fontRef>
        </p:style>
        <p:txBody>
          <a:bodyPr wrap="none" rtlCol="0" anchor="ctr"/>
          <a:lstStyle/>
          <a:p>
            <a:pPr algn="ctr"/>
            <a:r>
              <a:rPr kumimoji="1" lang="en-US" altLang="ja-JP" sz="800" dirty="0"/>
              <a:t>2018</a:t>
            </a:r>
            <a:endParaRPr kumimoji="1" lang="ja-JP" altLang="en-US" sz="800" dirty="0"/>
          </a:p>
        </p:txBody>
      </p:sp>
      <p:sp>
        <p:nvSpPr>
          <p:cNvPr id="8" name="楕円 7">
            <a:extLst>
              <a:ext uri="{FF2B5EF4-FFF2-40B4-BE49-F238E27FC236}">
                <a16:creationId xmlns:a16="http://schemas.microsoft.com/office/drawing/2014/main" id="{6E7A78DD-E1C9-7E6E-753D-6D9C040165FF}"/>
              </a:ext>
            </a:extLst>
          </p:cNvPr>
          <p:cNvSpPr/>
          <p:nvPr/>
        </p:nvSpPr>
        <p:spPr>
          <a:xfrm rot="10800000" flipV="1">
            <a:off x="2321793" y="2799665"/>
            <a:ext cx="1185646" cy="1185646"/>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wrap="none" rtlCol="0" anchor="ctr"/>
          <a:lstStyle/>
          <a:p>
            <a:pPr algn="ctr"/>
            <a:r>
              <a:rPr kumimoji="1" lang="en-US" altLang="ja-JP" sz="1400" b="1" dirty="0">
                <a:solidFill>
                  <a:schemeClr val="tx1"/>
                </a:solidFill>
              </a:rPr>
              <a:t>2020/11</a:t>
            </a:r>
            <a:endParaRPr kumimoji="1" lang="ja-JP" altLang="en-US" sz="1400" b="1" dirty="0">
              <a:solidFill>
                <a:schemeClr val="tx1"/>
              </a:solidFill>
            </a:endParaRPr>
          </a:p>
        </p:txBody>
      </p:sp>
      <p:sp>
        <p:nvSpPr>
          <p:cNvPr id="9" name="楕円 8">
            <a:extLst>
              <a:ext uri="{FF2B5EF4-FFF2-40B4-BE49-F238E27FC236}">
                <a16:creationId xmlns:a16="http://schemas.microsoft.com/office/drawing/2014/main" id="{461B9324-7479-CBF7-7FE2-42AD8E7DD1D8}"/>
              </a:ext>
            </a:extLst>
          </p:cNvPr>
          <p:cNvSpPr/>
          <p:nvPr/>
        </p:nvSpPr>
        <p:spPr>
          <a:xfrm rot="10800000" flipV="1">
            <a:off x="2650402" y="4064309"/>
            <a:ext cx="528430" cy="528430"/>
          </a:xfrm>
          <a:prstGeom prst="ellipse">
            <a:avLst/>
          </a:prstGeom>
        </p:spPr>
        <p:style>
          <a:lnRef idx="2">
            <a:schemeClr val="dk1">
              <a:shade val="50000"/>
            </a:schemeClr>
          </a:lnRef>
          <a:fillRef idx="1">
            <a:schemeClr val="dk1"/>
          </a:fillRef>
          <a:effectRef idx="0">
            <a:schemeClr val="dk1"/>
          </a:effectRef>
          <a:fontRef idx="minor">
            <a:schemeClr val="lt1"/>
          </a:fontRef>
        </p:style>
        <p:txBody>
          <a:bodyPr wrap="none" rtlCol="0" anchor="ctr"/>
          <a:lstStyle/>
          <a:p>
            <a:pPr algn="ctr"/>
            <a:r>
              <a:rPr kumimoji="1" lang="en-US" altLang="ja-JP" sz="800" dirty="0"/>
              <a:t>2022</a:t>
            </a:r>
            <a:endParaRPr kumimoji="1" lang="ja-JP" altLang="en-US" sz="800" dirty="0"/>
          </a:p>
        </p:txBody>
      </p:sp>
      <p:sp>
        <p:nvSpPr>
          <p:cNvPr id="10" name="楕円 9">
            <a:extLst>
              <a:ext uri="{FF2B5EF4-FFF2-40B4-BE49-F238E27FC236}">
                <a16:creationId xmlns:a16="http://schemas.microsoft.com/office/drawing/2014/main" id="{7E9E1FE5-7D88-58B2-F258-5D382B5D33A1}"/>
              </a:ext>
            </a:extLst>
          </p:cNvPr>
          <p:cNvSpPr/>
          <p:nvPr/>
        </p:nvSpPr>
        <p:spPr>
          <a:xfrm rot="10800000" flipV="1">
            <a:off x="2650403" y="4970526"/>
            <a:ext cx="528430" cy="528430"/>
          </a:xfrm>
          <a:prstGeom prst="ellipse">
            <a:avLst/>
          </a:prstGeom>
        </p:spPr>
        <p:style>
          <a:lnRef idx="2">
            <a:schemeClr val="dk1">
              <a:shade val="50000"/>
            </a:schemeClr>
          </a:lnRef>
          <a:fillRef idx="1">
            <a:schemeClr val="dk1"/>
          </a:fillRef>
          <a:effectRef idx="0">
            <a:schemeClr val="dk1"/>
          </a:effectRef>
          <a:fontRef idx="minor">
            <a:schemeClr val="lt1"/>
          </a:fontRef>
        </p:style>
        <p:txBody>
          <a:bodyPr wrap="none" rtlCol="0" anchor="ctr"/>
          <a:lstStyle/>
          <a:p>
            <a:pPr algn="ctr"/>
            <a:r>
              <a:rPr kumimoji="1" lang="en-US" altLang="ja-JP" sz="800" dirty="0"/>
              <a:t>2022</a:t>
            </a:r>
            <a:endParaRPr kumimoji="1" lang="ja-JP" altLang="en-US" sz="800" dirty="0"/>
          </a:p>
        </p:txBody>
      </p:sp>
      <p:sp>
        <p:nvSpPr>
          <p:cNvPr id="11" name="テキスト ボックス 10">
            <a:extLst>
              <a:ext uri="{FF2B5EF4-FFF2-40B4-BE49-F238E27FC236}">
                <a16:creationId xmlns:a16="http://schemas.microsoft.com/office/drawing/2014/main" id="{84A60F79-831D-A187-7A06-D383D77BD625}"/>
              </a:ext>
            </a:extLst>
          </p:cNvPr>
          <p:cNvSpPr txBox="1"/>
          <p:nvPr/>
        </p:nvSpPr>
        <p:spPr>
          <a:xfrm>
            <a:off x="3771652" y="2863980"/>
            <a:ext cx="8032968" cy="1200329"/>
          </a:xfrm>
          <a:prstGeom prst="rect">
            <a:avLst/>
          </a:prstGeom>
          <a:noFill/>
        </p:spPr>
        <p:txBody>
          <a:bodyPr wrap="none" rtlCol="0">
            <a:spAutoFit/>
          </a:bodyPr>
          <a:lstStyle/>
          <a:p>
            <a:r>
              <a:rPr kumimoji="1" lang="ja-JP" altLang="en-US" sz="3600" b="1" dirty="0"/>
              <a:t>手帳更新のタイミング</a:t>
            </a:r>
            <a:r>
              <a:rPr lang="ja-JP" altLang="en-US" sz="3600" b="1" dirty="0"/>
              <a:t>で再診断を受け</a:t>
            </a:r>
            <a:endParaRPr lang="en-US" altLang="ja-JP" sz="3600" b="1" dirty="0"/>
          </a:p>
          <a:p>
            <a:r>
              <a:rPr kumimoji="1" lang="en-US" altLang="ja-JP" sz="3600" b="1" dirty="0"/>
              <a:t>ASD</a:t>
            </a:r>
            <a:r>
              <a:rPr kumimoji="1" lang="ja-JP" altLang="en-US" sz="3600" b="1" dirty="0"/>
              <a:t>と診断される。</a:t>
            </a:r>
          </a:p>
        </p:txBody>
      </p:sp>
      <p:pic>
        <p:nvPicPr>
          <p:cNvPr id="2" name="図 1">
            <a:extLst>
              <a:ext uri="{FF2B5EF4-FFF2-40B4-BE49-F238E27FC236}">
                <a16:creationId xmlns:a16="http://schemas.microsoft.com/office/drawing/2014/main" id="{2203440C-8F9E-AD05-2FB9-0F7E7D38AC60}"/>
              </a:ext>
            </a:extLst>
          </p:cNvPr>
          <p:cNvPicPr>
            <a:picLocks noChangeAspect="1"/>
          </p:cNvPicPr>
          <p:nvPr/>
        </p:nvPicPr>
        <p:blipFill rotWithShape="1">
          <a:blip r:embed="rId3">
            <a:extLst>
              <a:ext uri="{28A0092B-C50C-407E-A947-70E740481C1C}">
                <a14:useLocalDpi xmlns:a14="http://schemas.microsoft.com/office/drawing/2010/main" val="0"/>
              </a:ext>
            </a:extLst>
          </a:blip>
          <a:srcRect t="11949" r="72963" b="27989"/>
          <a:stretch/>
        </p:blipFill>
        <p:spPr>
          <a:xfrm>
            <a:off x="3443046" y="4803232"/>
            <a:ext cx="494012" cy="695724"/>
          </a:xfrm>
          <a:prstGeom prst="rect">
            <a:avLst/>
          </a:prstGeom>
        </p:spPr>
      </p:pic>
      <p:sp>
        <p:nvSpPr>
          <p:cNvPr id="3" name="テキスト ボックス 2">
            <a:extLst>
              <a:ext uri="{FF2B5EF4-FFF2-40B4-BE49-F238E27FC236}">
                <a16:creationId xmlns:a16="http://schemas.microsoft.com/office/drawing/2014/main" id="{AAF22AE5-508C-B685-0A47-C5C057F7F78C}"/>
              </a:ext>
            </a:extLst>
          </p:cNvPr>
          <p:cNvSpPr txBox="1"/>
          <p:nvPr/>
        </p:nvSpPr>
        <p:spPr>
          <a:xfrm>
            <a:off x="5164825" y="753200"/>
            <a:ext cx="1862349" cy="1107996"/>
          </a:xfrm>
          <a:prstGeom prst="rect">
            <a:avLst/>
          </a:prstGeom>
          <a:noFill/>
        </p:spPr>
        <p:txBody>
          <a:bodyPr wrap="square" rtlCol="0">
            <a:spAutoFit/>
          </a:bodyPr>
          <a:lstStyle/>
          <a:p>
            <a:r>
              <a:rPr lang="ja-JP" altLang="en-US" sz="6600" b="1" dirty="0">
                <a:effectLst>
                  <a:outerShdw blurRad="38100" dist="38100" dir="2700000" algn="tl">
                    <a:srgbClr val="000000">
                      <a:alpha val="43137"/>
                    </a:srgbClr>
                  </a:outerShdw>
                </a:effectLst>
              </a:rPr>
              <a:t>略歴</a:t>
            </a:r>
            <a:endParaRPr kumimoji="1" lang="ja-JP" altLang="en-US" sz="6600"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1085898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cxnSp>
        <p:nvCxnSpPr>
          <p:cNvPr id="15" name="直線コネクタ 14">
            <a:extLst>
              <a:ext uri="{FF2B5EF4-FFF2-40B4-BE49-F238E27FC236}">
                <a16:creationId xmlns:a16="http://schemas.microsoft.com/office/drawing/2014/main" id="{1D359DE4-B1EC-6095-A84F-925E695806CA}"/>
              </a:ext>
            </a:extLst>
          </p:cNvPr>
          <p:cNvCxnSpPr>
            <a:cxnSpLocks/>
            <a:stCxn id="10" idx="0"/>
          </p:cNvCxnSpPr>
          <p:nvPr/>
        </p:nvCxnSpPr>
        <p:spPr>
          <a:xfrm flipV="1">
            <a:off x="3120354" y="-935993"/>
            <a:ext cx="38100" cy="5492905"/>
          </a:xfrm>
          <a:prstGeom prst="line">
            <a:avLst/>
          </a:prstGeom>
        </p:spPr>
        <p:style>
          <a:lnRef idx="1">
            <a:schemeClr val="accent1"/>
          </a:lnRef>
          <a:fillRef idx="0">
            <a:schemeClr val="accent1"/>
          </a:fillRef>
          <a:effectRef idx="0">
            <a:schemeClr val="accent1"/>
          </a:effectRef>
          <a:fontRef idx="minor">
            <a:schemeClr val="tx1"/>
          </a:fontRef>
        </p:style>
      </p:cxnSp>
      <p:sp>
        <p:nvSpPr>
          <p:cNvPr id="4" name="楕円 3">
            <a:extLst>
              <a:ext uri="{FF2B5EF4-FFF2-40B4-BE49-F238E27FC236}">
                <a16:creationId xmlns:a16="http://schemas.microsoft.com/office/drawing/2014/main" id="{53950047-8FD9-1D2B-1A01-02346281076C}"/>
              </a:ext>
            </a:extLst>
          </p:cNvPr>
          <p:cNvSpPr/>
          <p:nvPr/>
        </p:nvSpPr>
        <p:spPr>
          <a:xfrm rot="10800000" flipV="1">
            <a:off x="2809650" y="-988991"/>
            <a:ext cx="652242" cy="652242"/>
          </a:xfrm>
          <a:prstGeom prst="ellipse">
            <a:avLst/>
          </a:prstGeom>
        </p:spPr>
        <p:style>
          <a:lnRef idx="2">
            <a:schemeClr val="dk1">
              <a:shade val="50000"/>
            </a:schemeClr>
          </a:lnRef>
          <a:fillRef idx="1">
            <a:schemeClr val="dk1"/>
          </a:fillRef>
          <a:effectRef idx="0">
            <a:schemeClr val="dk1"/>
          </a:effectRef>
          <a:fontRef idx="minor">
            <a:schemeClr val="lt1"/>
          </a:fontRef>
        </p:style>
        <p:txBody>
          <a:bodyPr wrap="none" rtlCol="0" anchor="ctr"/>
          <a:lstStyle/>
          <a:p>
            <a:pPr algn="ctr"/>
            <a:r>
              <a:rPr kumimoji="1" lang="ja-JP" altLang="en-US" sz="800" b="1" dirty="0"/>
              <a:t>１９９５</a:t>
            </a:r>
            <a:r>
              <a:rPr kumimoji="1" lang="en-US" altLang="ja-JP" sz="800" b="1" dirty="0"/>
              <a:t>/6</a:t>
            </a:r>
            <a:endParaRPr kumimoji="1" lang="ja-JP" altLang="en-US" sz="800" b="1" dirty="0"/>
          </a:p>
        </p:txBody>
      </p:sp>
      <p:sp>
        <p:nvSpPr>
          <p:cNvPr id="5" name="楕円 4">
            <a:extLst>
              <a:ext uri="{FF2B5EF4-FFF2-40B4-BE49-F238E27FC236}">
                <a16:creationId xmlns:a16="http://schemas.microsoft.com/office/drawing/2014/main" id="{11B20750-C356-181B-3783-89E1D0CA6C01}"/>
              </a:ext>
            </a:extLst>
          </p:cNvPr>
          <p:cNvSpPr/>
          <p:nvPr/>
        </p:nvSpPr>
        <p:spPr>
          <a:xfrm rot="10800000" flipV="1">
            <a:off x="2856139" y="-61590"/>
            <a:ext cx="528430" cy="528430"/>
          </a:xfrm>
          <a:prstGeom prst="ellipse">
            <a:avLst/>
          </a:prstGeom>
        </p:spPr>
        <p:style>
          <a:lnRef idx="2">
            <a:schemeClr val="dk1">
              <a:shade val="50000"/>
            </a:schemeClr>
          </a:lnRef>
          <a:fillRef idx="1">
            <a:schemeClr val="dk1"/>
          </a:fillRef>
          <a:effectRef idx="0">
            <a:schemeClr val="dk1"/>
          </a:effectRef>
          <a:fontRef idx="minor">
            <a:schemeClr val="lt1"/>
          </a:fontRef>
        </p:style>
        <p:txBody>
          <a:bodyPr wrap="none" rtlCol="0" anchor="ctr"/>
          <a:lstStyle/>
          <a:p>
            <a:pPr algn="ctr"/>
            <a:r>
              <a:rPr kumimoji="1" lang="en-US" altLang="ja-JP" sz="800" dirty="0"/>
              <a:t>2018</a:t>
            </a:r>
            <a:endParaRPr kumimoji="1" lang="ja-JP" altLang="en-US" sz="800" dirty="0"/>
          </a:p>
        </p:txBody>
      </p:sp>
      <p:sp>
        <p:nvSpPr>
          <p:cNvPr id="6" name="楕円 5">
            <a:extLst>
              <a:ext uri="{FF2B5EF4-FFF2-40B4-BE49-F238E27FC236}">
                <a16:creationId xmlns:a16="http://schemas.microsoft.com/office/drawing/2014/main" id="{B694BD87-DB68-9A89-09F1-EF0194AA764F}"/>
              </a:ext>
            </a:extLst>
          </p:cNvPr>
          <p:cNvSpPr/>
          <p:nvPr/>
        </p:nvSpPr>
        <p:spPr>
          <a:xfrm rot="10800000" flipV="1">
            <a:off x="2875189" y="1906435"/>
            <a:ext cx="528430" cy="528430"/>
          </a:xfrm>
          <a:prstGeom prst="ellipse">
            <a:avLst/>
          </a:prstGeom>
        </p:spPr>
        <p:style>
          <a:lnRef idx="2">
            <a:schemeClr val="dk1">
              <a:shade val="50000"/>
            </a:schemeClr>
          </a:lnRef>
          <a:fillRef idx="1">
            <a:schemeClr val="dk1"/>
          </a:fillRef>
          <a:effectRef idx="0">
            <a:schemeClr val="dk1"/>
          </a:effectRef>
          <a:fontRef idx="minor">
            <a:schemeClr val="lt1"/>
          </a:fontRef>
        </p:style>
        <p:txBody>
          <a:bodyPr wrap="none" rtlCol="0" anchor="ctr"/>
          <a:lstStyle/>
          <a:p>
            <a:pPr algn="ctr"/>
            <a:r>
              <a:rPr kumimoji="1" lang="en-US" altLang="ja-JP" sz="800" dirty="0"/>
              <a:t>2018</a:t>
            </a:r>
            <a:endParaRPr kumimoji="1" lang="ja-JP" altLang="en-US" sz="800" dirty="0"/>
          </a:p>
        </p:txBody>
      </p:sp>
      <p:sp>
        <p:nvSpPr>
          <p:cNvPr id="7" name="楕円 6">
            <a:extLst>
              <a:ext uri="{FF2B5EF4-FFF2-40B4-BE49-F238E27FC236}">
                <a16:creationId xmlns:a16="http://schemas.microsoft.com/office/drawing/2014/main" id="{3CDA00EC-7BBF-41E0-145E-CA1FBE3ACDE8}"/>
              </a:ext>
            </a:extLst>
          </p:cNvPr>
          <p:cNvSpPr/>
          <p:nvPr/>
        </p:nvSpPr>
        <p:spPr>
          <a:xfrm rot="10800000" flipV="1">
            <a:off x="2856141" y="863162"/>
            <a:ext cx="528430" cy="528430"/>
          </a:xfrm>
          <a:prstGeom prst="ellipse">
            <a:avLst/>
          </a:prstGeom>
        </p:spPr>
        <p:style>
          <a:lnRef idx="2">
            <a:schemeClr val="dk1">
              <a:shade val="50000"/>
            </a:schemeClr>
          </a:lnRef>
          <a:fillRef idx="1">
            <a:schemeClr val="dk1"/>
          </a:fillRef>
          <a:effectRef idx="0">
            <a:schemeClr val="dk1"/>
          </a:effectRef>
          <a:fontRef idx="minor">
            <a:schemeClr val="lt1"/>
          </a:fontRef>
        </p:style>
        <p:txBody>
          <a:bodyPr wrap="none" rtlCol="0" anchor="ctr"/>
          <a:lstStyle/>
          <a:p>
            <a:pPr algn="ctr"/>
            <a:r>
              <a:rPr kumimoji="1" lang="en-US" altLang="ja-JP" sz="800" dirty="0"/>
              <a:t>2018</a:t>
            </a:r>
            <a:endParaRPr kumimoji="1" lang="ja-JP" altLang="en-US" sz="800" dirty="0"/>
          </a:p>
        </p:txBody>
      </p:sp>
      <p:sp>
        <p:nvSpPr>
          <p:cNvPr id="8" name="楕円 7">
            <a:extLst>
              <a:ext uri="{FF2B5EF4-FFF2-40B4-BE49-F238E27FC236}">
                <a16:creationId xmlns:a16="http://schemas.microsoft.com/office/drawing/2014/main" id="{6E7A78DD-E1C9-7E6E-753D-6D9C040165FF}"/>
              </a:ext>
            </a:extLst>
          </p:cNvPr>
          <p:cNvSpPr/>
          <p:nvPr/>
        </p:nvSpPr>
        <p:spPr>
          <a:xfrm rot="10800000" flipV="1">
            <a:off x="2875191" y="2699080"/>
            <a:ext cx="528430" cy="528430"/>
          </a:xfrm>
          <a:prstGeom prst="ellipse">
            <a:avLst/>
          </a:prstGeom>
        </p:spPr>
        <p:style>
          <a:lnRef idx="2">
            <a:schemeClr val="dk1">
              <a:shade val="50000"/>
            </a:schemeClr>
          </a:lnRef>
          <a:fillRef idx="1">
            <a:schemeClr val="dk1"/>
          </a:fillRef>
          <a:effectRef idx="0">
            <a:schemeClr val="dk1"/>
          </a:effectRef>
          <a:fontRef idx="minor">
            <a:schemeClr val="lt1"/>
          </a:fontRef>
        </p:style>
        <p:txBody>
          <a:bodyPr wrap="none" rtlCol="0" anchor="ctr"/>
          <a:lstStyle/>
          <a:p>
            <a:pPr algn="ctr"/>
            <a:r>
              <a:rPr lang="en-US" altLang="ja-JP" sz="800" dirty="0"/>
              <a:t>2020</a:t>
            </a:r>
            <a:endParaRPr kumimoji="1" lang="ja-JP" altLang="en-US" sz="800" dirty="0"/>
          </a:p>
        </p:txBody>
      </p:sp>
      <p:sp>
        <p:nvSpPr>
          <p:cNvPr id="9" name="楕円 8">
            <a:extLst>
              <a:ext uri="{FF2B5EF4-FFF2-40B4-BE49-F238E27FC236}">
                <a16:creationId xmlns:a16="http://schemas.microsoft.com/office/drawing/2014/main" id="{461B9324-7479-CBF7-7FE2-42AD8E7DD1D8}"/>
              </a:ext>
            </a:extLst>
          </p:cNvPr>
          <p:cNvSpPr/>
          <p:nvPr/>
        </p:nvSpPr>
        <p:spPr>
          <a:xfrm rot="10800000" flipV="1">
            <a:off x="2682199" y="3425470"/>
            <a:ext cx="885824" cy="885824"/>
          </a:xfrm>
          <a:prstGeom prst="ellipse">
            <a:avLst/>
          </a:prstGeom>
          <a:ln>
            <a:solidFill>
              <a:schemeClr val="tx1"/>
            </a:solidFill>
          </a:ln>
        </p:spPr>
        <p:style>
          <a:lnRef idx="2">
            <a:schemeClr val="accent6"/>
          </a:lnRef>
          <a:fillRef idx="1">
            <a:schemeClr val="lt1"/>
          </a:fillRef>
          <a:effectRef idx="0">
            <a:schemeClr val="accent6"/>
          </a:effectRef>
          <a:fontRef idx="minor">
            <a:schemeClr val="dk1"/>
          </a:fontRef>
        </p:style>
        <p:txBody>
          <a:bodyPr wrap="none" rtlCol="0" anchor="ctr"/>
          <a:lstStyle/>
          <a:p>
            <a:pPr algn="ctr"/>
            <a:r>
              <a:rPr kumimoji="1" lang="en-US" altLang="ja-JP" sz="1400" b="1" dirty="0"/>
              <a:t>2022/3</a:t>
            </a:r>
            <a:endParaRPr kumimoji="1" lang="ja-JP" altLang="en-US" sz="1400" b="1" dirty="0"/>
          </a:p>
        </p:txBody>
      </p:sp>
      <p:sp>
        <p:nvSpPr>
          <p:cNvPr id="10" name="楕円 9">
            <a:extLst>
              <a:ext uri="{FF2B5EF4-FFF2-40B4-BE49-F238E27FC236}">
                <a16:creationId xmlns:a16="http://schemas.microsoft.com/office/drawing/2014/main" id="{7E9E1FE5-7D88-58B2-F258-5D382B5D33A1}"/>
              </a:ext>
            </a:extLst>
          </p:cNvPr>
          <p:cNvSpPr/>
          <p:nvPr/>
        </p:nvSpPr>
        <p:spPr>
          <a:xfrm rot="10800000" flipV="1">
            <a:off x="2856139" y="4556912"/>
            <a:ext cx="528430" cy="528430"/>
          </a:xfrm>
          <a:prstGeom prst="ellipse">
            <a:avLst/>
          </a:prstGeom>
        </p:spPr>
        <p:style>
          <a:lnRef idx="2">
            <a:schemeClr val="dk1">
              <a:shade val="50000"/>
            </a:schemeClr>
          </a:lnRef>
          <a:fillRef idx="1">
            <a:schemeClr val="dk1"/>
          </a:fillRef>
          <a:effectRef idx="0">
            <a:schemeClr val="dk1"/>
          </a:effectRef>
          <a:fontRef idx="minor">
            <a:schemeClr val="lt1"/>
          </a:fontRef>
        </p:style>
        <p:txBody>
          <a:bodyPr wrap="none" rtlCol="0" anchor="ctr"/>
          <a:lstStyle/>
          <a:p>
            <a:pPr algn="ctr"/>
            <a:r>
              <a:rPr kumimoji="1" lang="en-US" altLang="ja-JP" sz="800" dirty="0"/>
              <a:t>2022</a:t>
            </a:r>
            <a:endParaRPr kumimoji="1" lang="ja-JP" altLang="en-US" sz="800" dirty="0"/>
          </a:p>
        </p:txBody>
      </p:sp>
      <p:sp>
        <p:nvSpPr>
          <p:cNvPr id="11" name="テキスト ボックス 10">
            <a:extLst>
              <a:ext uri="{FF2B5EF4-FFF2-40B4-BE49-F238E27FC236}">
                <a16:creationId xmlns:a16="http://schemas.microsoft.com/office/drawing/2014/main" id="{84A60F79-831D-A187-7A06-D383D77BD625}"/>
              </a:ext>
            </a:extLst>
          </p:cNvPr>
          <p:cNvSpPr txBox="1"/>
          <p:nvPr/>
        </p:nvSpPr>
        <p:spPr>
          <a:xfrm>
            <a:off x="3873657" y="3545216"/>
            <a:ext cx="7571303" cy="646331"/>
          </a:xfrm>
          <a:prstGeom prst="rect">
            <a:avLst/>
          </a:prstGeom>
          <a:noFill/>
        </p:spPr>
        <p:txBody>
          <a:bodyPr wrap="none" rtlCol="0">
            <a:spAutoFit/>
          </a:bodyPr>
          <a:lstStyle/>
          <a:p>
            <a:r>
              <a:rPr kumimoji="1" lang="ja-JP" altLang="en-US" sz="3600" b="1" dirty="0"/>
              <a:t>前職を一身上及び会社都合で退職。</a:t>
            </a:r>
          </a:p>
        </p:txBody>
      </p:sp>
      <p:pic>
        <p:nvPicPr>
          <p:cNvPr id="2" name="図 1">
            <a:extLst>
              <a:ext uri="{FF2B5EF4-FFF2-40B4-BE49-F238E27FC236}">
                <a16:creationId xmlns:a16="http://schemas.microsoft.com/office/drawing/2014/main" id="{9FC38482-94B8-D976-FF7A-F7416A18F8FD}"/>
              </a:ext>
            </a:extLst>
          </p:cNvPr>
          <p:cNvPicPr>
            <a:picLocks noChangeAspect="1"/>
          </p:cNvPicPr>
          <p:nvPr/>
        </p:nvPicPr>
        <p:blipFill rotWithShape="1">
          <a:blip r:embed="rId3">
            <a:extLst>
              <a:ext uri="{28A0092B-C50C-407E-A947-70E740481C1C}">
                <a14:useLocalDpi xmlns:a14="http://schemas.microsoft.com/office/drawing/2010/main" val="0"/>
              </a:ext>
            </a:extLst>
          </a:blip>
          <a:srcRect t="11949" r="72963" b="27989"/>
          <a:stretch/>
        </p:blipFill>
        <p:spPr>
          <a:xfrm>
            <a:off x="3585234" y="4473268"/>
            <a:ext cx="494012" cy="695724"/>
          </a:xfrm>
          <a:prstGeom prst="rect">
            <a:avLst/>
          </a:prstGeom>
        </p:spPr>
      </p:pic>
      <p:sp>
        <p:nvSpPr>
          <p:cNvPr id="3" name="テキスト ボックス 2">
            <a:extLst>
              <a:ext uri="{FF2B5EF4-FFF2-40B4-BE49-F238E27FC236}">
                <a16:creationId xmlns:a16="http://schemas.microsoft.com/office/drawing/2014/main" id="{08B68D2E-AE10-0C8A-2B70-EFF4F96B1551}"/>
              </a:ext>
            </a:extLst>
          </p:cNvPr>
          <p:cNvSpPr txBox="1"/>
          <p:nvPr/>
        </p:nvSpPr>
        <p:spPr>
          <a:xfrm>
            <a:off x="5164825" y="753200"/>
            <a:ext cx="1862349" cy="1107996"/>
          </a:xfrm>
          <a:prstGeom prst="rect">
            <a:avLst/>
          </a:prstGeom>
          <a:noFill/>
        </p:spPr>
        <p:txBody>
          <a:bodyPr wrap="square" rtlCol="0">
            <a:spAutoFit/>
          </a:bodyPr>
          <a:lstStyle/>
          <a:p>
            <a:r>
              <a:rPr lang="ja-JP" altLang="en-US" sz="6600" b="1" dirty="0">
                <a:effectLst>
                  <a:outerShdw blurRad="38100" dist="38100" dir="2700000" algn="tl">
                    <a:srgbClr val="000000">
                      <a:alpha val="43137"/>
                    </a:srgbClr>
                  </a:outerShdw>
                </a:effectLst>
              </a:rPr>
              <a:t>略歴</a:t>
            </a:r>
            <a:endParaRPr kumimoji="1" lang="ja-JP" altLang="en-US" sz="6600"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7882038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0">
  <p:cSld>
    <p:bg>
      <p:bgPr>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effectLst/>
      </p:bgPr>
    </p:bg>
    <p:spTree>
      <p:nvGrpSpPr>
        <p:cNvPr id="1" name=""/>
        <p:cNvGrpSpPr/>
        <p:nvPr/>
      </p:nvGrpSpPr>
      <p:grpSpPr>
        <a:xfrm>
          <a:off x="0" y="0"/>
          <a:ext cx="0" cy="0"/>
          <a:chOff x="0" y="0"/>
          <a:chExt cx="0" cy="0"/>
        </a:xfrm>
      </p:grpSpPr>
      <p:sp>
        <p:nvSpPr>
          <p:cNvPr id="10" name="平行四辺形 9">
            <a:extLst>
              <a:ext uri="{FF2B5EF4-FFF2-40B4-BE49-F238E27FC236}">
                <a16:creationId xmlns:a16="http://schemas.microsoft.com/office/drawing/2014/main" id="{DDA753FE-7FB8-5382-B487-7CD2C0B425BE}"/>
              </a:ext>
            </a:extLst>
          </p:cNvPr>
          <p:cNvSpPr/>
          <p:nvPr/>
        </p:nvSpPr>
        <p:spPr>
          <a:xfrm rot="5400000">
            <a:off x="3944150" y="-3953644"/>
            <a:ext cx="4294207" cy="12201496"/>
          </a:xfrm>
          <a:prstGeom prst="parallelogram">
            <a:avLst/>
          </a:prstGeom>
          <a:solidFill>
            <a:srgbClr val="457CAE"/>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kumimoji="1" lang="ja-JP" altLang="en-US">
                <a:solidFill>
                  <a:schemeClr val="accent1">
                    <a:lumMod val="50000"/>
                  </a:schemeClr>
                </a:solidFill>
                <a:highlight>
                  <a:srgbClr val="9AB8D3"/>
                </a:highlight>
              </a:rPr>
              <a:t>ｐ</a:t>
            </a:r>
          </a:p>
        </p:txBody>
      </p:sp>
      <p:pic>
        <p:nvPicPr>
          <p:cNvPr id="9" name="図 8">
            <a:extLst>
              <a:ext uri="{FF2B5EF4-FFF2-40B4-BE49-F238E27FC236}">
                <a16:creationId xmlns:a16="http://schemas.microsoft.com/office/drawing/2014/main" id="{0EB7FE1B-5F3B-5A2C-DA24-B919A4A31622}"/>
              </a:ext>
            </a:extLst>
          </p:cNvPr>
          <p:cNvPicPr>
            <a:picLocks noChangeAspect="1"/>
          </p:cNvPicPr>
          <p:nvPr/>
        </p:nvPicPr>
        <p:blipFill rotWithShape="1">
          <a:blip r:embed="rId2">
            <a:duotone>
              <a:schemeClr val="accent5">
                <a:shade val="45000"/>
                <a:satMod val="135000"/>
              </a:schemeClr>
              <a:prstClr val="white"/>
            </a:duotone>
            <a:extLst>
              <a:ext uri="{28A0092B-C50C-407E-A947-70E740481C1C}">
                <a14:useLocalDpi xmlns:a14="http://schemas.microsoft.com/office/drawing/2010/main" val="0"/>
              </a:ext>
            </a:extLst>
          </a:blip>
          <a:srcRect l="3588" b="27875"/>
          <a:stretch/>
        </p:blipFill>
        <p:spPr>
          <a:xfrm>
            <a:off x="0" y="772772"/>
            <a:ext cx="12192000" cy="6085228"/>
          </a:xfrm>
          <a:custGeom>
            <a:avLst/>
            <a:gdLst>
              <a:gd name="connsiteX0" fmla="*/ 8448740 w 12192000"/>
              <a:gd name="connsiteY0" fmla="*/ 0 h 5866876"/>
              <a:gd name="connsiteX1" fmla="*/ 12192000 w 12192000"/>
              <a:gd name="connsiteY1" fmla="*/ 0 h 5866876"/>
              <a:gd name="connsiteX2" fmla="*/ 12192000 w 12192000"/>
              <a:gd name="connsiteY2" fmla="*/ 4283510 h 5866876"/>
              <a:gd name="connsiteX3" fmla="*/ 0 w 12192000"/>
              <a:gd name="connsiteY3" fmla="*/ 5866876 h 5866876"/>
              <a:gd name="connsiteX4" fmla="*/ 0 w 12192000"/>
              <a:gd name="connsiteY4" fmla="*/ 1097232 h 58668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2000" h="5866876">
                <a:moveTo>
                  <a:pt x="8448740" y="0"/>
                </a:moveTo>
                <a:lnTo>
                  <a:pt x="12192000" y="0"/>
                </a:lnTo>
                <a:lnTo>
                  <a:pt x="12192000" y="4283510"/>
                </a:lnTo>
                <a:lnTo>
                  <a:pt x="0" y="5866876"/>
                </a:lnTo>
                <a:lnTo>
                  <a:pt x="0" y="1097232"/>
                </a:lnTo>
                <a:close/>
              </a:path>
            </a:pathLst>
          </a:custGeom>
          <a:noFill/>
        </p:spPr>
        <p:style>
          <a:lnRef idx="2">
            <a:schemeClr val="accent1">
              <a:shade val="50000"/>
            </a:schemeClr>
          </a:lnRef>
          <a:fillRef idx="1">
            <a:schemeClr val="accent1"/>
          </a:fillRef>
          <a:effectRef idx="0">
            <a:schemeClr val="accent1"/>
          </a:effectRef>
          <a:fontRef idx="minor">
            <a:schemeClr val="lt1"/>
          </a:fontRef>
        </p:style>
      </p:pic>
      <p:sp>
        <p:nvSpPr>
          <p:cNvPr id="13" name="テキスト ボックス 12">
            <a:extLst>
              <a:ext uri="{FF2B5EF4-FFF2-40B4-BE49-F238E27FC236}">
                <a16:creationId xmlns:a16="http://schemas.microsoft.com/office/drawing/2014/main" id="{FFC18204-11CC-97EF-6F48-EB7EEB53D6C7}"/>
              </a:ext>
            </a:extLst>
          </p:cNvPr>
          <p:cNvSpPr txBox="1"/>
          <p:nvPr/>
        </p:nvSpPr>
        <p:spPr>
          <a:xfrm>
            <a:off x="358815" y="405114"/>
            <a:ext cx="3136739" cy="1015663"/>
          </a:xfrm>
          <a:prstGeom prst="rect">
            <a:avLst/>
          </a:prstGeom>
          <a:noFill/>
        </p:spPr>
        <p:txBody>
          <a:bodyPr wrap="square" rtlCol="0">
            <a:spAutoFit/>
          </a:bodyPr>
          <a:lstStyle/>
          <a:p>
            <a:r>
              <a:rPr kumimoji="1" lang="en-US" altLang="ja-JP" sz="6000" b="1" dirty="0">
                <a:solidFill>
                  <a:schemeClr val="accent4">
                    <a:lumMod val="40000"/>
                    <a:lumOff val="60000"/>
                  </a:schemeClr>
                </a:solidFill>
              </a:rPr>
              <a:t>Profile</a:t>
            </a:r>
            <a:endParaRPr kumimoji="1" lang="ja-JP" altLang="en-US" sz="6000" b="1" dirty="0">
              <a:solidFill>
                <a:schemeClr val="accent4">
                  <a:lumMod val="40000"/>
                  <a:lumOff val="60000"/>
                </a:schemeClr>
              </a:solidFill>
            </a:endParaRPr>
          </a:p>
        </p:txBody>
      </p:sp>
      <p:sp>
        <p:nvSpPr>
          <p:cNvPr id="14" name="テキスト ボックス 13">
            <a:extLst>
              <a:ext uri="{FF2B5EF4-FFF2-40B4-BE49-F238E27FC236}">
                <a16:creationId xmlns:a16="http://schemas.microsoft.com/office/drawing/2014/main" id="{CCA10395-EE9D-737F-7419-C78566AF22FE}"/>
              </a:ext>
            </a:extLst>
          </p:cNvPr>
          <p:cNvSpPr txBox="1"/>
          <p:nvPr/>
        </p:nvSpPr>
        <p:spPr>
          <a:xfrm>
            <a:off x="2210764" y="2472772"/>
            <a:ext cx="2569580" cy="769441"/>
          </a:xfrm>
          <a:prstGeom prst="rect">
            <a:avLst/>
          </a:prstGeom>
          <a:noFill/>
        </p:spPr>
        <p:txBody>
          <a:bodyPr wrap="square" rtlCol="0">
            <a:spAutoFit/>
          </a:bodyPr>
          <a:lstStyle/>
          <a:p>
            <a:pPr algn="ctr"/>
            <a:r>
              <a:rPr kumimoji="1" lang="ja-JP" altLang="en-US" sz="4400" b="1" dirty="0">
                <a:solidFill>
                  <a:schemeClr val="accent1">
                    <a:lumMod val="50000"/>
                  </a:schemeClr>
                </a:solidFill>
              </a:rPr>
              <a:t>真砂匡志</a:t>
            </a:r>
          </a:p>
        </p:txBody>
      </p:sp>
      <p:sp>
        <p:nvSpPr>
          <p:cNvPr id="15" name="テキスト ボックス 14">
            <a:extLst>
              <a:ext uri="{FF2B5EF4-FFF2-40B4-BE49-F238E27FC236}">
                <a16:creationId xmlns:a16="http://schemas.microsoft.com/office/drawing/2014/main" id="{926F8345-40DD-2750-58A7-6F2BCA181A25}"/>
              </a:ext>
            </a:extLst>
          </p:cNvPr>
          <p:cNvSpPr txBox="1"/>
          <p:nvPr/>
        </p:nvSpPr>
        <p:spPr bwMode="grayWhite">
          <a:xfrm>
            <a:off x="1250066" y="3537378"/>
            <a:ext cx="5109091" cy="461665"/>
          </a:xfrm>
          <a:prstGeom prst="rect">
            <a:avLst/>
          </a:prstGeom>
          <a:noFill/>
        </p:spPr>
        <p:txBody>
          <a:bodyPr wrap="none" rtlCol="0">
            <a:spAutoFit/>
          </a:bodyPr>
          <a:lstStyle/>
          <a:p>
            <a:r>
              <a:rPr kumimoji="1" lang="ja-JP" altLang="en-US" sz="2400" b="1" dirty="0">
                <a:solidFill>
                  <a:schemeClr val="accent1">
                    <a:lumMod val="50000"/>
                  </a:schemeClr>
                </a:solidFill>
              </a:rPr>
              <a:t>プログラミングなどを勉強中です。</a:t>
            </a:r>
          </a:p>
        </p:txBody>
      </p:sp>
    </p:spTree>
    <p:extLst>
      <p:ext uri="{BB962C8B-B14F-4D97-AF65-F5344CB8AC3E}">
        <p14:creationId xmlns:p14="http://schemas.microsoft.com/office/powerpoint/2010/main" val="124021912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cxnSp>
        <p:nvCxnSpPr>
          <p:cNvPr id="15" name="直線コネクタ 14">
            <a:extLst>
              <a:ext uri="{FF2B5EF4-FFF2-40B4-BE49-F238E27FC236}">
                <a16:creationId xmlns:a16="http://schemas.microsoft.com/office/drawing/2014/main" id="{1D359DE4-B1EC-6095-A84F-925E695806CA}"/>
              </a:ext>
            </a:extLst>
          </p:cNvPr>
          <p:cNvCxnSpPr>
            <a:cxnSpLocks/>
            <a:stCxn id="10" idx="0"/>
          </p:cNvCxnSpPr>
          <p:nvPr/>
        </p:nvCxnSpPr>
        <p:spPr>
          <a:xfrm flipV="1">
            <a:off x="3075446" y="-1410405"/>
            <a:ext cx="0" cy="4470387"/>
          </a:xfrm>
          <a:prstGeom prst="line">
            <a:avLst/>
          </a:prstGeom>
        </p:spPr>
        <p:style>
          <a:lnRef idx="1">
            <a:schemeClr val="accent1"/>
          </a:lnRef>
          <a:fillRef idx="0">
            <a:schemeClr val="accent1"/>
          </a:fillRef>
          <a:effectRef idx="0">
            <a:schemeClr val="accent1"/>
          </a:effectRef>
          <a:fontRef idx="minor">
            <a:schemeClr val="tx1"/>
          </a:fontRef>
        </p:style>
      </p:cxnSp>
      <p:sp>
        <p:nvSpPr>
          <p:cNvPr id="4" name="楕円 3">
            <a:extLst>
              <a:ext uri="{FF2B5EF4-FFF2-40B4-BE49-F238E27FC236}">
                <a16:creationId xmlns:a16="http://schemas.microsoft.com/office/drawing/2014/main" id="{53950047-8FD9-1D2B-1A01-02346281076C}"/>
              </a:ext>
            </a:extLst>
          </p:cNvPr>
          <p:cNvSpPr/>
          <p:nvPr/>
        </p:nvSpPr>
        <p:spPr>
          <a:xfrm rot="10800000" flipV="1">
            <a:off x="2527422" y="-2426238"/>
            <a:ext cx="1055940" cy="1055940"/>
          </a:xfrm>
          <a:prstGeom prst="ellipse">
            <a:avLst/>
          </a:prstGeom>
        </p:spPr>
        <p:style>
          <a:lnRef idx="2">
            <a:schemeClr val="accent6"/>
          </a:lnRef>
          <a:fillRef idx="1">
            <a:schemeClr val="lt1"/>
          </a:fillRef>
          <a:effectRef idx="0">
            <a:schemeClr val="accent6"/>
          </a:effectRef>
          <a:fontRef idx="minor">
            <a:schemeClr val="dk1"/>
          </a:fontRef>
        </p:style>
        <p:txBody>
          <a:bodyPr wrap="none" rtlCol="0" anchor="ctr"/>
          <a:lstStyle/>
          <a:p>
            <a:pPr algn="ctr"/>
            <a:r>
              <a:rPr kumimoji="1" lang="ja-JP" altLang="en-US" sz="1400" b="1" dirty="0"/>
              <a:t>１９９５</a:t>
            </a:r>
            <a:r>
              <a:rPr kumimoji="1" lang="en-US" altLang="ja-JP" sz="1400" b="1" dirty="0"/>
              <a:t>/6</a:t>
            </a:r>
            <a:endParaRPr kumimoji="1" lang="ja-JP" altLang="en-US" sz="1400" b="1" dirty="0"/>
          </a:p>
        </p:txBody>
      </p:sp>
      <p:sp>
        <p:nvSpPr>
          <p:cNvPr id="5" name="楕円 4">
            <a:extLst>
              <a:ext uri="{FF2B5EF4-FFF2-40B4-BE49-F238E27FC236}">
                <a16:creationId xmlns:a16="http://schemas.microsoft.com/office/drawing/2014/main" id="{11B20750-C356-181B-3783-89E1D0CA6C01}"/>
              </a:ext>
            </a:extLst>
          </p:cNvPr>
          <p:cNvSpPr/>
          <p:nvPr/>
        </p:nvSpPr>
        <p:spPr>
          <a:xfrm rot="10800000" flipV="1">
            <a:off x="2811231" y="-1279131"/>
            <a:ext cx="528430" cy="528430"/>
          </a:xfrm>
          <a:prstGeom prst="ellipse">
            <a:avLst/>
          </a:prstGeom>
        </p:spPr>
        <p:style>
          <a:lnRef idx="2">
            <a:schemeClr val="dk1">
              <a:shade val="50000"/>
            </a:schemeClr>
          </a:lnRef>
          <a:fillRef idx="1">
            <a:schemeClr val="dk1"/>
          </a:fillRef>
          <a:effectRef idx="0">
            <a:schemeClr val="dk1"/>
          </a:effectRef>
          <a:fontRef idx="minor">
            <a:schemeClr val="lt1"/>
          </a:fontRef>
        </p:style>
        <p:txBody>
          <a:bodyPr wrap="none" rtlCol="0" anchor="ctr"/>
          <a:lstStyle/>
          <a:p>
            <a:pPr algn="ctr"/>
            <a:r>
              <a:rPr kumimoji="1" lang="en-US" altLang="ja-JP" sz="800" dirty="0"/>
              <a:t>2018</a:t>
            </a:r>
            <a:endParaRPr kumimoji="1" lang="ja-JP" altLang="en-US" sz="800" dirty="0"/>
          </a:p>
        </p:txBody>
      </p:sp>
      <p:sp>
        <p:nvSpPr>
          <p:cNvPr id="6" name="楕円 5">
            <a:extLst>
              <a:ext uri="{FF2B5EF4-FFF2-40B4-BE49-F238E27FC236}">
                <a16:creationId xmlns:a16="http://schemas.microsoft.com/office/drawing/2014/main" id="{B694BD87-DB68-9A89-09F1-EF0194AA764F}"/>
              </a:ext>
            </a:extLst>
          </p:cNvPr>
          <p:cNvSpPr/>
          <p:nvPr/>
        </p:nvSpPr>
        <p:spPr>
          <a:xfrm rot="10800000" flipV="1">
            <a:off x="2811230" y="567788"/>
            <a:ext cx="528430" cy="528430"/>
          </a:xfrm>
          <a:prstGeom prst="ellipse">
            <a:avLst/>
          </a:prstGeom>
        </p:spPr>
        <p:style>
          <a:lnRef idx="2">
            <a:schemeClr val="dk1">
              <a:shade val="50000"/>
            </a:schemeClr>
          </a:lnRef>
          <a:fillRef idx="1">
            <a:schemeClr val="dk1"/>
          </a:fillRef>
          <a:effectRef idx="0">
            <a:schemeClr val="dk1"/>
          </a:effectRef>
          <a:fontRef idx="minor">
            <a:schemeClr val="lt1"/>
          </a:fontRef>
        </p:style>
        <p:txBody>
          <a:bodyPr wrap="none" rtlCol="0" anchor="ctr"/>
          <a:lstStyle/>
          <a:p>
            <a:pPr algn="ctr"/>
            <a:r>
              <a:rPr kumimoji="1" lang="en-US" altLang="ja-JP" sz="800" dirty="0"/>
              <a:t>2018</a:t>
            </a:r>
            <a:endParaRPr kumimoji="1" lang="ja-JP" altLang="en-US" sz="800" dirty="0"/>
          </a:p>
        </p:txBody>
      </p:sp>
      <p:sp>
        <p:nvSpPr>
          <p:cNvPr id="7" name="楕円 6">
            <a:extLst>
              <a:ext uri="{FF2B5EF4-FFF2-40B4-BE49-F238E27FC236}">
                <a16:creationId xmlns:a16="http://schemas.microsoft.com/office/drawing/2014/main" id="{3CDA00EC-7BBF-41E0-145E-CA1FBE3ACDE8}"/>
              </a:ext>
            </a:extLst>
          </p:cNvPr>
          <p:cNvSpPr/>
          <p:nvPr/>
        </p:nvSpPr>
        <p:spPr>
          <a:xfrm rot="10800000" flipV="1">
            <a:off x="2811231" y="-355671"/>
            <a:ext cx="528430" cy="528430"/>
          </a:xfrm>
          <a:prstGeom prst="ellipse">
            <a:avLst/>
          </a:prstGeom>
        </p:spPr>
        <p:style>
          <a:lnRef idx="2">
            <a:schemeClr val="dk1">
              <a:shade val="50000"/>
            </a:schemeClr>
          </a:lnRef>
          <a:fillRef idx="1">
            <a:schemeClr val="dk1"/>
          </a:fillRef>
          <a:effectRef idx="0">
            <a:schemeClr val="dk1"/>
          </a:effectRef>
          <a:fontRef idx="minor">
            <a:schemeClr val="lt1"/>
          </a:fontRef>
        </p:style>
        <p:txBody>
          <a:bodyPr wrap="none" rtlCol="0" anchor="ctr"/>
          <a:lstStyle/>
          <a:p>
            <a:pPr algn="ctr"/>
            <a:r>
              <a:rPr kumimoji="1" lang="en-US" altLang="ja-JP" sz="800" dirty="0"/>
              <a:t>2018</a:t>
            </a:r>
            <a:endParaRPr kumimoji="1" lang="ja-JP" altLang="en-US" sz="800" dirty="0"/>
          </a:p>
        </p:txBody>
      </p:sp>
      <p:sp>
        <p:nvSpPr>
          <p:cNvPr id="8" name="楕円 7">
            <a:extLst>
              <a:ext uri="{FF2B5EF4-FFF2-40B4-BE49-F238E27FC236}">
                <a16:creationId xmlns:a16="http://schemas.microsoft.com/office/drawing/2014/main" id="{6E7A78DD-E1C9-7E6E-753D-6D9C040165FF}"/>
              </a:ext>
            </a:extLst>
          </p:cNvPr>
          <p:cNvSpPr/>
          <p:nvPr/>
        </p:nvSpPr>
        <p:spPr>
          <a:xfrm rot="10800000" flipV="1">
            <a:off x="2811229" y="1461430"/>
            <a:ext cx="528430" cy="528430"/>
          </a:xfrm>
          <a:prstGeom prst="ellipse">
            <a:avLst/>
          </a:prstGeom>
        </p:spPr>
        <p:style>
          <a:lnRef idx="2">
            <a:schemeClr val="dk1">
              <a:shade val="50000"/>
            </a:schemeClr>
          </a:lnRef>
          <a:fillRef idx="1">
            <a:schemeClr val="dk1"/>
          </a:fillRef>
          <a:effectRef idx="0">
            <a:schemeClr val="dk1"/>
          </a:effectRef>
          <a:fontRef idx="minor">
            <a:schemeClr val="lt1"/>
          </a:fontRef>
        </p:style>
        <p:txBody>
          <a:bodyPr wrap="none" rtlCol="0" anchor="ctr"/>
          <a:lstStyle/>
          <a:p>
            <a:pPr algn="ctr"/>
            <a:r>
              <a:rPr lang="en-US" altLang="ja-JP" sz="800" dirty="0"/>
              <a:t>2020</a:t>
            </a:r>
            <a:endParaRPr kumimoji="1" lang="ja-JP" altLang="en-US" sz="800" dirty="0"/>
          </a:p>
        </p:txBody>
      </p:sp>
      <p:sp>
        <p:nvSpPr>
          <p:cNvPr id="9" name="楕円 8">
            <a:extLst>
              <a:ext uri="{FF2B5EF4-FFF2-40B4-BE49-F238E27FC236}">
                <a16:creationId xmlns:a16="http://schemas.microsoft.com/office/drawing/2014/main" id="{461B9324-7479-CBF7-7FE2-42AD8E7DD1D8}"/>
              </a:ext>
            </a:extLst>
          </p:cNvPr>
          <p:cNvSpPr/>
          <p:nvPr/>
        </p:nvSpPr>
        <p:spPr>
          <a:xfrm rot="10800000" flipV="1">
            <a:off x="2811230" y="2397466"/>
            <a:ext cx="528430" cy="528430"/>
          </a:xfrm>
          <a:prstGeom prst="ellipse">
            <a:avLst/>
          </a:prstGeom>
        </p:spPr>
        <p:style>
          <a:lnRef idx="2">
            <a:schemeClr val="dk1">
              <a:shade val="50000"/>
            </a:schemeClr>
          </a:lnRef>
          <a:fillRef idx="1">
            <a:schemeClr val="dk1"/>
          </a:fillRef>
          <a:effectRef idx="0">
            <a:schemeClr val="dk1"/>
          </a:effectRef>
          <a:fontRef idx="minor">
            <a:schemeClr val="lt1"/>
          </a:fontRef>
        </p:style>
        <p:txBody>
          <a:bodyPr wrap="none" rtlCol="0" anchor="ctr"/>
          <a:lstStyle/>
          <a:p>
            <a:pPr algn="ctr"/>
            <a:r>
              <a:rPr kumimoji="1" lang="en-US" altLang="ja-JP" sz="800" dirty="0"/>
              <a:t>2022</a:t>
            </a:r>
            <a:endParaRPr kumimoji="1" lang="ja-JP" altLang="en-US" sz="800" dirty="0"/>
          </a:p>
        </p:txBody>
      </p:sp>
      <p:sp>
        <p:nvSpPr>
          <p:cNvPr id="10" name="楕円 9">
            <a:extLst>
              <a:ext uri="{FF2B5EF4-FFF2-40B4-BE49-F238E27FC236}">
                <a16:creationId xmlns:a16="http://schemas.microsoft.com/office/drawing/2014/main" id="{7E9E1FE5-7D88-58B2-F258-5D382B5D33A1}"/>
              </a:ext>
            </a:extLst>
          </p:cNvPr>
          <p:cNvSpPr/>
          <p:nvPr/>
        </p:nvSpPr>
        <p:spPr>
          <a:xfrm rot="10800000" flipV="1">
            <a:off x="2567530" y="3059982"/>
            <a:ext cx="1015832" cy="1015832"/>
          </a:xfrm>
          <a:prstGeom prst="ellipse">
            <a:avLst/>
          </a:prstGeom>
          <a:solidFill>
            <a:schemeClr val="bg1"/>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wrap="none" rtlCol="0" anchor="ctr"/>
          <a:lstStyle/>
          <a:p>
            <a:pPr algn="ctr"/>
            <a:r>
              <a:rPr kumimoji="1" lang="en-US" altLang="ja-JP" sz="1600" b="1" dirty="0">
                <a:solidFill>
                  <a:schemeClr val="tx1"/>
                </a:solidFill>
              </a:rPr>
              <a:t>2022/11</a:t>
            </a:r>
            <a:endParaRPr kumimoji="1" lang="ja-JP" altLang="en-US" sz="1600" b="1" dirty="0">
              <a:solidFill>
                <a:schemeClr val="tx1"/>
              </a:solidFill>
            </a:endParaRPr>
          </a:p>
        </p:txBody>
      </p:sp>
      <p:sp>
        <p:nvSpPr>
          <p:cNvPr id="11" name="テキスト ボックス 10">
            <a:extLst>
              <a:ext uri="{FF2B5EF4-FFF2-40B4-BE49-F238E27FC236}">
                <a16:creationId xmlns:a16="http://schemas.microsoft.com/office/drawing/2014/main" id="{84A60F79-831D-A187-7A06-D383D77BD625}"/>
              </a:ext>
            </a:extLst>
          </p:cNvPr>
          <p:cNvSpPr txBox="1"/>
          <p:nvPr/>
        </p:nvSpPr>
        <p:spPr>
          <a:xfrm>
            <a:off x="4711852" y="3059982"/>
            <a:ext cx="6639959" cy="1200329"/>
          </a:xfrm>
          <a:prstGeom prst="rect">
            <a:avLst/>
          </a:prstGeom>
          <a:noFill/>
        </p:spPr>
        <p:txBody>
          <a:bodyPr wrap="none" rtlCol="0">
            <a:spAutoFit/>
          </a:bodyPr>
          <a:lstStyle/>
          <a:p>
            <a:r>
              <a:rPr kumimoji="1" lang="ja-JP" altLang="en-US" sz="3600" b="1" dirty="0"/>
              <a:t>ディーキャリア</a:t>
            </a:r>
            <a:r>
              <a:rPr kumimoji="1" lang="en-US" altLang="ja-JP" sz="3600" b="1" dirty="0"/>
              <a:t>IT</a:t>
            </a:r>
            <a:r>
              <a:rPr kumimoji="1" lang="ja-JP" altLang="en-US" sz="3600" b="1" dirty="0"/>
              <a:t>エキスパート</a:t>
            </a:r>
            <a:endParaRPr kumimoji="1" lang="en-US" altLang="ja-JP" sz="3600" b="1" dirty="0"/>
          </a:p>
          <a:p>
            <a:r>
              <a:rPr kumimoji="1" lang="ja-JP" altLang="en-US" sz="3600" b="1" dirty="0"/>
              <a:t>に入所。</a:t>
            </a:r>
          </a:p>
        </p:txBody>
      </p:sp>
      <p:pic>
        <p:nvPicPr>
          <p:cNvPr id="2" name="図 1">
            <a:extLst>
              <a:ext uri="{FF2B5EF4-FFF2-40B4-BE49-F238E27FC236}">
                <a16:creationId xmlns:a16="http://schemas.microsoft.com/office/drawing/2014/main" id="{A16B8069-85FD-C4A3-486E-35C1BAF38E2D}"/>
              </a:ext>
            </a:extLst>
          </p:cNvPr>
          <p:cNvPicPr>
            <a:picLocks noChangeAspect="1"/>
          </p:cNvPicPr>
          <p:nvPr/>
        </p:nvPicPr>
        <p:blipFill rotWithShape="1">
          <a:blip r:embed="rId3">
            <a:extLst>
              <a:ext uri="{28A0092B-C50C-407E-A947-70E740481C1C}">
                <a14:useLocalDpi xmlns:a14="http://schemas.microsoft.com/office/drawing/2010/main" val="0"/>
              </a:ext>
            </a:extLst>
          </a:blip>
          <a:srcRect t="11949" r="72963" b="27989"/>
          <a:stretch/>
        </p:blipFill>
        <p:spPr>
          <a:xfrm>
            <a:off x="3913351" y="3274386"/>
            <a:ext cx="494012" cy="695724"/>
          </a:xfrm>
          <a:prstGeom prst="rect">
            <a:avLst/>
          </a:prstGeom>
        </p:spPr>
      </p:pic>
      <p:sp>
        <p:nvSpPr>
          <p:cNvPr id="3" name="テキスト ボックス 2">
            <a:extLst>
              <a:ext uri="{FF2B5EF4-FFF2-40B4-BE49-F238E27FC236}">
                <a16:creationId xmlns:a16="http://schemas.microsoft.com/office/drawing/2014/main" id="{87BB7807-45D7-B87E-E83E-53263B043519}"/>
              </a:ext>
            </a:extLst>
          </p:cNvPr>
          <p:cNvSpPr txBox="1"/>
          <p:nvPr/>
        </p:nvSpPr>
        <p:spPr>
          <a:xfrm>
            <a:off x="5164825" y="753200"/>
            <a:ext cx="1862349" cy="1107996"/>
          </a:xfrm>
          <a:prstGeom prst="rect">
            <a:avLst/>
          </a:prstGeom>
          <a:noFill/>
        </p:spPr>
        <p:txBody>
          <a:bodyPr wrap="square" rtlCol="0">
            <a:spAutoFit/>
          </a:bodyPr>
          <a:lstStyle/>
          <a:p>
            <a:r>
              <a:rPr lang="ja-JP" altLang="en-US" sz="6600" b="1" dirty="0">
                <a:effectLst>
                  <a:outerShdw blurRad="38100" dist="38100" dir="2700000" algn="tl">
                    <a:srgbClr val="000000">
                      <a:alpha val="43137"/>
                    </a:srgbClr>
                  </a:outerShdw>
                </a:effectLst>
              </a:rPr>
              <a:t>略歴</a:t>
            </a:r>
            <a:endParaRPr kumimoji="1" lang="ja-JP" altLang="en-US" sz="6600"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429204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2347BB5-DC0D-7777-7867-B06D6C41D804}"/>
              </a:ext>
            </a:extLst>
          </p:cNvPr>
          <p:cNvSpPr>
            <a:spLocks noGrp="1"/>
          </p:cNvSpPr>
          <p:nvPr>
            <p:ph type="title"/>
          </p:nvPr>
        </p:nvSpPr>
        <p:spPr>
          <a:xfrm>
            <a:off x="900918" y="315159"/>
            <a:ext cx="10390165" cy="1586429"/>
          </a:xfrm>
        </p:spPr>
        <p:txBody>
          <a:bodyPr>
            <a:noAutofit/>
          </a:bodyPr>
          <a:lstStyle/>
          <a:p>
            <a:pPr algn="ctr"/>
            <a:r>
              <a:rPr kumimoji="1" lang="ja-JP" altLang="en-US" sz="5400" b="1" dirty="0">
                <a:effectLst>
                  <a:outerShdw blurRad="38100" dist="38100" dir="2700000" algn="tl">
                    <a:srgbClr val="000000">
                      <a:alpha val="43137"/>
                    </a:srgbClr>
                  </a:outerShdw>
                </a:effectLst>
                <a:latin typeface="+mn-ea"/>
                <a:ea typeface="+mn-ea"/>
              </a:rPr>
              <a:t>ディーキャリアに入って何をやってきたか？</a:t>
            </a:r>
          </a:p>
        </p:txBody>
      </p:sp>
      <p:sp>
        <p:nvSpPr>
          <p:cNvPr id="4" name="テキスト ボックス 3">
            <a:extLst>
              <a:ext uri="{FF2B5EF4-FFF2-40B4-BE49-F238E27FC236}">
                <a16:creationId xmlns:a16="http://schemas.microsoft.com/office/drawing/2014/main" id="{46631A3E-9B15-9D69-F962-78730706C62E}"/>
              </a:ext>
            </a:extLst>
          </p:cNvPr>
          <p:cNvSpPr txBox="1"/>
          <p:nvPr/>
        </p:nvSpPr>
        <p:spPr>
          <a:xfrm>
            <a:off x="454298" y="2701341"/>
            <a:ext cx="11283402" cy="603333"/>
          </a:xfrm>
          <a:prstGeom prst="rect">
            <a:avLst/>
          </a:prstGeom>
          <a:noFill/>
        </p:spPr>
        <p:txBody>
          <a:bodyPr wrap="square" rtlCol="0">
            <a:spAutoFit/>
          </a:bodyPr>
          <a:lstStyle/>
          <a:p>
            <a:r>
              <a:rPr lang="ja-JP" altLang="ja-JP" sz="3200" dirty="0">
                <a:effectLst/>
                <a:ea typeface="游明朝" panose="02020400000000000000" pitchFamily="18" charset="-128"/>
                <a:cs typeface="Times New Roman" panose="02020603050405020304" pitchFamily="18" charset="0"/>
              </a:rPr>
              <a:t>リフレーミングや傾聴、アンガーマネジメントなどの思考法</a:t>
            </a:r>
            <a:endParaRPr kumimoji="1" lang="ja-JP" altLang="en-US" sz="3200" dirty="0"/>
          </a:p>
        </p:txBody>
      </p:sp>
      <p:sp>
        <p:nvSpPr>
          <p:cNvPr id="5" name="テキスト ボックス 4">
            <a:extLst>
              <a:ext uri="{FF2B5EF4-FFF2-40B4-BE49-F238E27FC236}">
                <a16:creationId xmlns:a16="http://schemas.microsoft.com/office/drawing/2014/main" id="{B6F31173-BA68-2489-A24D-0F4C75C0C2DB}"/>
              </a:ext>
            </a:extLst>
          </p:cNvPr>
          <p:cNvSpPr txBox="1"/>
          <p:nvPr/>
        </p:nvSpPr>
        <p:spPr>
          <a:xfrm>
            <a:off x="454298" y="3317752"/>
            <a:ext cx="11283402" cy="584775"/>
          </a:xfrm>
          <a:prstGeom prst="rect">
            <a:avLst/>
          </a:prstGeom>
          <a:noFill/>
        </p:spPr>
        <p:txBody>
          <a:bodyPr wrap="square" rtlCol="0">
            <a:spAutoFit/>
          </a:bodyPr>
          <a:lstStyle/>
          <a:p>
            <a:r>
              <a:rPr lang="ja-JP" altLang="ja-JP" sz="3200" dirty="0">
                <a:effectLst/>
                <a:ea typeface="游明朝" panose="02020400000000000000" pitchFamily="18" charset="-128"/>
                <a:cs typeface="Times New Roman" panose="02020603050405020304" pitchFamily="18" charset="0"/>
              </a:rPr>
              <a:t>ビジネスマナーや履歴書などの書類の書き方</a:t>
            </a:r>
            <a:endParaRPr kumimoji="1" lang="ja-JP" altLang="en-US" sz="3200" dirty="0"/>
          </a:p>
        </p:txBody>
      </p:sp>
      <p:sp>
        <p:nvSpPr>
          <p:cNvPr id="6" name="テキスト ボックス 5">
            <a:extLst>
              <a:ext uri="{FF2B5EF4-FFF2-40B4-BE49-F238E27FC236}">
                <a16:creationId xmlns:a16="http://schemas.microsoft.com/office/drawing/2014/main" id="{41E2D8EF-7459-FB06-C9BF-F3F145506E7D}"/>
              </a:ext>
            </a:extLst>
          </p:cNvPr>
          <p:cNvSpPr txBox="1"/>
          <p:nvPr/>
        </p:nvSpPr>
        <p:spPr>
          <a:xfrm>
            <a:off x="481262" y="4052187"/>
            <a:ext cx="11283402" cy="584775"/>
          </a:xfrm>
          <a:prstGeom prst="rect">
            <a:avLst/>
          </a:prstGeom>
          <a:noFill/>
        </p:spPr>
        <p:txBody>
          <a:bodyPr wrap="square" rtlCol="0">
            <a:spAutoFit/>
          </a:bodyPr>
          <a:lstStyle/>
          <a:p>
            <a:r>
              <a:rPr lang="en-US" altLang="ja-JP" sz="3200" dirty="0">
                <a:effectLst/>
                <a:latin typeface="游明朝" panose="02020400000000000000" pitchFamily="18" charset="-128"/>
                <a:cs typeface="Times New Roman" panose="02020603050405020304" pitchFamily="18" charset="0"/>
              </a:rPr>
              <a:t>HTML</a:t>
            </a:r>
            <a:r>
              <a:rPr lang="ja-JP" altLang="ja-JP" sz="3200" dirty="0">
                <a:effectLst/>
                <a:ea typeface="游明朝" panose="02020400000000000000" pitchFamily="18" charset="-128"/>
                <a:cs typeface="Times New Roman" panose="02020603050405020304" pitchFamily="18" charset="0"/>
              </a:rPr>
              <a:t>や</a:t>
            </a:r>
            <a:r>
              <a:rPr lang="en-US" altLang="ja-JP" sz="3200" dirty="0">
                <a:effectLst/>
                <a:ea typeface="游明朝" panose="02020400000000000000" pitchFamily="18" charset="-128"/>
                <a:cs typeface="Times New Roman" panose="02020603050405020304" pitchFamily="18" charset="0"/>
              </a:rPr>
              <a:t>JavaScript</a:t>
            </a:r>
            <a:r>
              <a:rPr lang="ja-JP" altLang="ja-JP" sz="3200" dirty="0">
                <a:effectLst/>
                <a:ea typeface="游明朝" panose="02020400000000000000" pitchFamily="18" charset="-128"/>
                <a:cs typeface="Times New Roman" panose="02020603050405020304" pitchFamily="18" charset="0"/>
              </a:rPr>
              <a:t>などのプログラミング学習</a:t>
            </a:r>
            <a:endParaRPr kumimoji="1" lang="ja-JP" altLang="en-US" sz="3200" dirty="0"/>
          </a:p>
        </p:txBody>
      </p:sp>
      <p:sp>
        <p:nvSpPr>
          <p:cNvPr id="7" name="テキスト ボックス 6">
            <a:extLst>
              <a:ext uri="{FF2B5EF4-FFF2-40B4-BE49-F238E27FC236}">
                <a16:creationId xmlns:a16="http://schemas.microsoft.com/office/drawing/2014/main" id="{A189DA7D-C4F6-0CC4-1F81-D4D0ABF6CD86}"/>
              </a:ext>
            </a:extLst>
          </p:cNvPr>
          <p:cNvSpPr txBox="1"/>
          <p:nvPr/>
        </p:nvSpPr>
        <p:spPr>
          <a:xfrm>
            <a:off x="454298" y="4756470"/>
            <a:ext cx="11283402" cy="584775"/>
          </a:xfrm>
          <a:prstGeom prst="rect">
            <a:avLst/>
          </a:prstGeom>
          <a:noFill/>
        </p:spPr>
        <p:txBody>
          <a:bodyPr wrap="square" rtlCol="0">
            <a:spAutoFit/>
          </a:bodyPr>
          <a:lstStyle/>
          <a:p>
            <a:r>
              <a:rPr lang="ja-JP" altLang="ja-JP" sz="3200" dirty="0">
                <a:effectLst/>
                <a:ea typeface="游明朝" panose="02020400000000000000" pitchFamily="18" charset="-128"/>
                <a:cs typeface="Times New Roman" panose="02020603050405020304" pitchFamily="18" charset="0"/>
              </a:rPr>
              <a:t>就職活動の</a:t>
            </a:r>
            <a:r>
              <a:rPr lang="ja-JP" altLang="en-US" sz="3200" dirty="0">
                <a:effectLst/>
                <a:ea typeface="游明朝" panose="02020400000000000000" pitchFamily="18" charset="-128"/>
                <a:cs typeface="Times New Roman" panose="02020603050405020304" pitchFamily="18" charset="0"/>
              </a:rPr>
              <a:t>準備</a:t>
            </a:r>
            <a:endParaRPr kumimoji="1" lang="ja-JP" altLang="en-US" sz="3200" dirty="0"/>
          </a:p>
        </p:txBody>
      </p:sp>
      <p:sp>
        <p:nvSpPr>
          <p:cNvPr id="8" name="テキスト ボックス 7">
            <a:extLst>
              <a:ext uri="{FF2B5EF4-FFF2-40B4-BE49-F238E27FC236}">
                <a16:creationId xmlns:a16="http://schemas.microsoft.com/office/drawing/2014/main" id="{423EFBEB-1BA4-4DDE-21E1-43056368FCC9}"/>
              </a:ext>
            </a:extLst>
          </p:cNvPr>
          <p:cNvSpPr txBox="1"/>
          <p:nvPr/>
        </p:nvSpPr>
        <p:spPr>
          <a:xfrm>
            <a:off x="481262" y="5460753"/>
            <a:ext cx="11283402" cy="584775"/>
          </a:xfrm>
          <a:prstGeom prst="rect">
            <a:avLst/>
          </a:prstGeom>
          <a:noFill/>
        </p:spPr>
        <p:txBody>
          <a:bodyPr wrap="square" rtlCol="0">
            <a:spAutoFit/>
          </a:bodyPr>
          <a:lstStyle/>
          <a:p>
            <a:r>
              <a:rPr lang="ja-JP" altLang="ja-JP" sz="3200" dirty="0">
                <a:effectLst/>
                <a:ea typeface="游明朝" panose="02020400000000000000" pitchFamily="18" charset="-128"/>
                <a:cs typeface="Times New Roman" panose="02020603050405020304" pitchFamily="18" charset="0"/>
              </a:rPr>
              <a:t>実務を想定した</a:t>
            </a:r>
            <a:r>
              <a:rPr lang="en-US" altLang="ja-JP" sz="3200" dirty="0">
                <a:effectLst/>
                <a:ea typeface="游明朝" panose="02020400000000000000" pitchFamily="18" charset="-128"/>
                <a:cs typeface="Times New Roman" panose="02020603050405020304" pitchFamily="18" charset="0"/>
              </a:rPr>
              <a:t>Word</a:t>
            </a:r>
            <a:r>
              <a:rPr lang="ja-JP" altLang="ja-JP" sz="3200" dirty="0">
                <a:effectLst/>
                <a:ea typeface="游明朝" panose="02020400000000000000" pitchFamily="18" charset="-128"/>
                <a:cs typeface="Times New Roman" panose="02020603050405020304" pitchFamily="18" charset="0"/>
              </a:rPr>
              <a:t>や</a:t>
            </a:r>
            <a:r>
              <a:rPr lang="en-US" altLang="ja-JP" sz="3200" dirty="0">
                <a:effectLst/>
                <a:ea typeface="游明朝" panose="02020400000000000000" pitchFamily="18" charset="-128"/>
                <a:cs typeface="Times New Roman" panose="02020603050405020304" pitchFamily="18" charset="0"/>
              </a:rPr>
              <a:t>Excel</a:t>
            </a:r>
            <a:r>
              <a:rPr lang="ja-JP" altLang="ja-JP" sz="3200" dirty="0">
                <a:effectLst/>
                <a:ea typeface="游明朝" panose="02020400000000000000" pitchFamily="18" charset="-128"/>
                <a:cs typeface="Times New Roman" panose="02020603050405020304" pitchFamily="18" charset="0"/>
              </a:rPr>
              <a:t>や</a:t>
            </a:r>
            <a:r>
              <a:rPr lang="en-US" altLang="ja-JP" sz="3200" dirty="0">
                <a:effectLst/>
                <a:ea typeface="游明朝" panose="02020400000000000000" pitchFamily="18" charset="-128"/>
                <a:cs typeface="Times New Roman" panose="02020603050405020304" pitchFamily="18" charset="0"/>
              </a:rPr>
              <a:t>PowerPoint</a:t>
            </a:r>
            <a:r>
              <a:rPr lang="ja-JP" altLang="ja-JP" sz="3200" dirty="0">
                <a:effectLst/>
                <a:ea typeface="游明朝" panose="02020400000000000000" pitchFamily="18" charset="-128"/>
                <a:cs typeface="Times New Roman" panose="02020603050405020304" pitchFamily="18" charset="0"/>
              </a:rPr>
              <a:t>を使った課題</a:t>
            </a:r>
            <a:endParaRPr kumimoji="1" lang="ja-JP" altLang="en-US" sz="3200" dirty="0"/>
          </a:p>
        </p:txBody>
      </p:sp>
    </p:spTree>
    <p:extLst>
      <p:ext uri="{BB962C8B-B14F-4D97-AF65-F5344CB8AC3E}">
        <p14:creationId xmlns:p14="http://schemas.microsoft.com/office/powerpoint/2010/main" val="100524936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8">
                                            <p:txEl>
                                              <p:pRg st="0" end="0"/>
                                            </p:txEl>
                                          </p:spTgt>
                                        </p:tgtEl>
                                        <p:attrNameLst>
                                          <p:attrName>style.visibility</p:attrName>
                                        </p:attrNameLst>
                                      </p:cBhvr>
                                      <p:to>
                                        <p:strVal val="visible"/>
                                      </p:to>
                                    </p:set>
                                    <p:animEffect transition="in" filter="fade">
                                      <p:cBhvr>
                                        <p:cTn id="31" dur="500"/>
                                        <p:tgtEl>
                                          <p:spTgt spid="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P spid="7" grpId="0"/>
      <p:bldP spid="8"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テキスト ボックス 2">
            <a:extLst>
              <a:ext uri="{FF2B5EF4-FFF2-40B4-BE49-F238E27FC236}">
                <a16:creationId xmlns:a16="http://schemas.microsoft.com/office/drawing/2014/main" id="{A451FAB9-447C-AB7A-8336-FD0E2A6F17BB}"/>
              </a:ext>
            </a:extLst>
          </p:cNvPr>
          <p:cNvSpPr txBox="1"/>
          <p:nvPr/>
        </p:nvSpPr>
        <p:spPr>
          <a:xfrm>
            <a:off x="211015" y="3429000"/>
            <a:ext cx="11877152" cy="707886"/>
          </a:xfrm>
          <a:prstGeom prst="rect">
            <a:avLst/>
          </a:prstGeom>
          <a:noFill/>
        </p:spPr>
        <p:txBody>
          <a:bodyPr wrap="square" rtlCol="0">
            <a:spAutoFit/>
          </a:bodyPr>
          <a:lstStyle/>
          <a:p>
            <a:r>
              <a:rPr lang="ja-JP" altLang="ja-JP" sz="4000" dirty="0">
                <a:effectLst/>
                <a:ea typeface="游明朝" panose="02020400000000000000" pitchFamily="18" charset="-128"/>
                <a:cs typeface="Times New Roman" panose="02020603050405020304" pitchFamily="18" charset="0"/>
              </a:rPr>
              <a:t>物事の捉え方を変え、別の枠組みで捉え直すこと</a:t>
            </a:r>
            <a:r>
              <a:rPr lang="ja-JP" altLang="en-US" sz="4000" dirty="0">
                <a:effectLst/>
                <a:ea typeface="游明朝" panose="02020400000000000000" pitchFamily="18" charset="-128"/>
                <a:cs typeface="Times New Roman" panose="02020603050405020304" pitchFamily="18" charset="0"/>
              </a:rPr>
              <a:t>。</a:t>
            </a:r>
            <a:endParaRPr kumimoji="1" lang="ja-JP" altLang="en-US" sz="4000" dirty="0"/>
          </a:p>
        </p:txBody>
      </p:sp>
      <p:sp>
        <p:nvSpPr>
          <p:cNvPr id="4" name="タイトル 3">
            <a:extLst>
              <a:ext uri="{FF2B5EF4-FFF2-40B4-BE49-F238E27FC236}">
                <a16:creationId xmlns:a16="http://schemas.microsoft.com/office/drawing/2014/main" id="{C4872F41-D9B0-1511-1AA3-5066C381D0A3}"/>
              </a:ext>
            </a:extLst>
          </p:cNvPr>
          <p:cNvSpPr>
            <a:spLocks noGrp="1"/>
          </p:cNvSpPr>
          <p:nvPr>
            <p:ph type="title"/>
          </p:nvPr>
        </p:nvSpPr>
        <p:spPr>
          <a:xfrm>
            <a:off x="2184978" y="945196"/>
            <a:ext cx="7822044" cy="1049235"/>
          </a:xfrm>
        </p:spPr>
        <p:txBody>
          <a:bodyPr>
            <a:normAutofit fontScale="90000"/>
          </a:bodyPr>
          <a:lstStyle/>
          <a:p>
            <a:pPr marL="0" marR="0" lvl="0" indent="0" defTabSz="914400" rtl="0" eaLnBrk="1" fontAlgn="auto" latinLnBrk="0" hangingPunct="1">
              <a:lnSpc>
                <a:spcPct val="100000"/>
              </a:lnSpc>
              <a:spcBef>
                <a:spcPts val="0"/>
              </a:spcBef>
              <a:spcAft>
                <a:spcPts val="0"/>
              </a:spcAft>
              <a:tabLst/>
              <a:defRPr/>
            </a:pPr>
            <a:r>
              <a:rPr kumimoji="1" lang="ja-JP" altLang="en-US" sz="6700" b="1" i="0" u="none" strike="noStrike" kern="1200" cap="none" spc="0" normalizeH="0" baseline="0" noProof="0" dirty="0">
                <a:ln>
                  <a:noFill/>
                </a:ln>
                <a:solidFill>
                  <a:prstClr val="black"/>
                </a:solidFill>
                <a:effectLst>
                  <a:outerShdw blurRad="38100" dist="38100" dir="2700000" algn="tl">
                    <a:srgbClr val="000000">
                      <a:alpha val="43137"/>
                    </a:srgbClr>
                  </a:outerShdw>
                </a:effectLst>
                <a:uLnTx/>
                <a:uFillTx/>
                <a:latin typeface="Gill Sans MT" panose="020B0502020104020203"/>
                <a:ea typeface="游ゴシック" panose="020B0400000000000000" pitchFamily="50" charset="-128"/>
                <a:cs typeface="+mn-cs"/>
              </a:rPr>
              <a:t>リフレーミング</a:t>
            </a:r>
            <a:r>
              <a:rPr kumimoji="1" lang="ja-JP" altLang="en-US" sz="6600" b="1" i="0" u="none" strike="noStrike" kern="1200" cap="none" spc="0" normalizeH="0" baseline="0" noProof="0" dirty="0">
                <a:ln>
                  <a:noFill/>
                </a:ln>
                <a:solidFill>
                  <a:prstClr val="black"/>
                </a:solidFill>
                <a:effectLst>
                  <a:outerShdw blurRad="38100" dist="38100" dir="2700000" algn="tl">
                    <a:srgbClr val="000000">
                      <a:alpha val="43137"/>
                    </a:srgbClr>
                  </a:outerShdw>
                </a:effectLst>
                <a:uLnTx/>
                <a:uFillTx/>
                <a:latin typeface="Gill Sans MT" panose="020B0502020104020203"/>
                <a:ea typeface="游ゴシック" panose="020B0400000000000000" pitchFamily="50" charset="-128"/>
                <a:cs typeface="+mn-cs"/>
              </a:rPr>
              <a:t>とは？</a:t>
            </a:r>
            <a:br>
              <a:rPr kumimoji="1" lang="ja-JP" altLang="en-US" sz="6600" b="1" i="0" u="none" strike="noStrike" kern="1200" cap="none" spc="0" normalizeH="0" baseline="0" noProof="0" dirty="0">
                <a:ln>
                  <a:noFill/>
                </a:ln>
                <a:solidFill>
                  <a:prstClr val="black"/>
                </a:solidFill>
                <a:effectLst>
                  <a:outerShdw blurRad="38100" dist="38100" dir="2700000" algn="tl">
                    <a:srgbClr val="000000">
                      <a:alpha val="43137"/>
                    </a:srgbClr>
                  </a:outerShdw>
                </a:effectLst>
                <a:uLnTx/>
                <a:uFillTx/>
                <a:latin typeface="Gill Sans MT" panose="020B0502020104020203"/>
                <a:ea typeface="游ゴシック" panose="020B0400000000000000" pitchFamily="50" charset="-128"/>
                <a:cs typeface="+mn-cs"/>
              </a:rPr>
            </a:br>
            <a:endParaRPr lang="ja-JP" altLang="en-US" dirty="0"/>
          </a:p>
        </p:txBody>
      </p:sp>
    </p:spTree>
    <p:extLst>
      <p:ext uri="{BB962C8B-B14F-4D97-AF65-F5344CB8AC3E}">
        <p14:creationId xmlns:p14="http://schemas.microsoft.com/office/powerpoint/2010/main" val="4804262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2A0154F8-A3F7-F834-6803-F2CD69976554}"/>
              </a:ext>
            </a:extLst>
          </p:cNvPr>
          <p:cNvSpPr txBox="1"/>
          <p:nvPr/>
        </p:nvSpPr>
        <p:spPr>
          <a:xfrm>
            <a:off x="4942234" y="918563"/>
            <a:ext cx="2459490" cy="769441"/>
          </a:xfrm>
          <a:prstGeom prst="rect">
            <a:avLst/>
          </a:prstGeom>
          <a:noFill/>
        </p:spPr>
        <p:txBody>
          <a:bodyPr wrap="square" rtlCol="0">
            <a:spAutoFit/>
          </a:bodyPr>
          <a:lstStyle/>
          <a:p>
            <a:r>
              <a:rPr kumimoji="1" lang="ja-JP" altLang="en-US" sz="4400" dirty="0"/>
              <a:t>せっかち</a:t>
            </a:r>
          </a:p>
        </p:txBody>
      </p:sp>
      <p:sp>
        <p:nvSpPr>
          <p:cNvPr id="4" name="テキスト ボックス 3">
            <a:extLst>
              <a:ext uri="{FF2B5EF4-FFF2-40B4-BE49-F238E27FC236}">
                <a16:creationId xmlns:a16="http://schemas.microsoft.com/office/drawing/2014/main" id="{0CED531C-A124-0B72-5A85-0314E1711E9E}"/>
              </a:ext>
            </a:extLst>
          </p:cNvPr>
          <p:cNvSpPr txBox="1"/>
          <p:nvPr/>
        </p:nvSpPr>
        <p:spPr>
          <a:xfrm>
            <a:off x="3994638" y="3816477"/>
            <a:ext cx="4955932" cy="769441"/>
          </a:xfrm>
          <a:prstGeom prst="rect">
            <a:avLst/>
          </a:prstGeom>
          <a:noFill/>
        </p:spPr>
        <p:txBody>
          <a:bodyPr wrap="square" rtlCol="0">
            <a:spAutoFit/>
          </a:bodyPr>
          <a:lstStyle/>
          <a:p>
            <a:r>
              <a:rPr lang="ja-JP" altLang="ja-JP" sz="4400" dirty="0">
                <a:effectLst/>
                <a:ea typeface="游明朝" panose="02020400000000000000" pitchFamily="18" charset="-128"/>
                <a:cs typeface="Times New Roman" panose="02020603050405020304" pitchFamily="18" charset="0"/>
              </a:rPr>
              <a:t>スピード感を持つ</a:t>
            </a:r>
            <a:endParaRPr kumimoji="1" lang="ja-JP" altLang="en-US" sz="4400" dirty="0"/>
          </a:p>
        </p:txBody>
      </p:sp>
      <p:sp>
        <p:nvSpPr>
          <p:cNvPr id="6" name="矢印: 下 5">
            <a:extLst>
              <a:ext uri="{FF2B5EF4-FFF2-40B4-BE49-F238E27FC236}">
                <a16:creationId xmlns:a16="http://schemas.microsoft.com/office/drawing/2014/main" id="{F99186EB-C262-66AC-0076-9E42C3DBA7B0}"/>
              </a:ext>
            </a:extLst>
          </p:cNvPr>
          <p:cNvSpPr/>
          <p:nvPr/>
        </p:nvSpPr>
        <p:spPr>
          <a:xfrm>
            <a:off x="5453544" y="1777588"/>
            <a:ext cx="1351551" cy="1967447"/>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4126536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P spid="6"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C788272-92F1-4F27-B497-C405CCC81ECD}"/>
              </a:ext>
            </a:extLst>
          </p:cNvPr>
          <p:cNvSpPr>
            <a:spLocks noGrp="1"/>
          </p:cNvSpPr>
          <p:nvPr>
            <p:ph type="title"/>
          </p:nvPr>
        </p:nvSpPr>
        <p:spPr>
          <a:xfrm>
            <a:off x="3361290" y="1113894"/>
            <a:ext cx="5469420" cy="779074"/>
          </a:xfrm>
        </p:spPr>
        <p:txBody>
          <a:bodyPr>
            <a:normAutofit fontScale="90000"/>
          </a:bodyPr>
          <a:lstStyle/>
          <a:p>
            <a:r>
              <a:rPr kumimoji="1" lang="ja-JP" altLang="en-US" sz="6600" b="1" dirty="0">
                <a:effectLst>
                  <a:outerShdw blurRad="38100" dist="38100" dir="2700000" algn="tl">
                    <a:srgbClr val="000000">
                      <a:alpha val="43137"/>
                    </a:srgbClr>
                  </a:outerShdw>
                </a:effectLst>
                <a:latin typeface="+mn-ea"/>
                <a:ea typeface="+mn-ea"/>
              </a:rPr>
              <a:t>ビジネスマナー</a:t>
            </a:r>
          </a:p>
        </p:txBody>
      </p:sp>
      <p:sp>
        <p:nvSpPr>
          <p:cNvPr id="4" name="テキスト ボックス 3">
            <a:extLst>
              <a:ext uri="{FF2B5EF4-FFF2-40B4-BE49-F238E27FC236}">
                <a16:creationId xmlns:a16="http://schemas.microsoft.com/office/drawing/2014/main" id="{653B266A-6A8E-0564-475C-1ABB2DEBE9F5}"/>
              </a:ext>
            </a:extLst>
          </p:cNvPr>
          <p:cNvSpPr txBox="1"/>
          <p:nvPr/>
        </p:nvSpPr>
        <p:spPr>
          <a:xfrm>
            <a:off x="1283368" y="1892968"/>
            <a:ext cx="2031325" cy="646331"/>
          </a:xfrm>
          <a:prstGeom prst="rect">
            <a:avLst/>
          </a:prstGeom>
          <a:noFill/>
        </p:spPr>
        <p:txBody>
          <a:bodyPr wrap="none" rtlCol="0">
            <a:spAutoFit/>
          </a:bodyPr>
          <a:lstStyle/>
          <a:p>
            <a:r>
              <a:rPr kumimoji="1" lang="ja-JP" altLang="en-US" sz="3600" dirty="0"/>
              <a:t>あいさつ</a:t>
            </a:r>
          </a:p>
        </p:txBody>
      </p:sp>
      <p:sp>
        <p:nvSpPr>
          <p:cNvPr id="5" name="テキスト ボックス 4">
            <a:extLst>
              <a:ext uri="{FF2B5EF4-FFF2-40B4-BE49-F238E27FC236}">
                <a16:creationId xmlns:a16="http://schemas.microsoft.com/office/drawing/2014/main" id="{DFE0C3B9-1D4D-9BEE-46BA-6ED4650C614F}"/>
              </a:ext>
            </a:extLst>
          </p:cNvPr>
          <p:cNvSpPr txBox="1"/>
          <p:nvPr/>
        </p:nvSpPr>
        <p:spPr>
          <a:xfrm>
            <a:off x="1283368" y="3429000"/>
            <a:ext cx="3877985" cy="646331"/>
          </a:xfrm>
          <a:prstGeom prst="rect">
            <a:avLst/>
          </a:prstGeom>
          <a:noFill/>
        </p:spPr>
        <p:txBody>
          <a:bodyPr wrap="none" rtlCol="0">
            <a:spAutoFit/>
          </a:bodyPr>
          <a:lstStyle/>
          <a:p>
            <a:r>
              <a:rPr kumimoji="1" lang="ja-JP" altLang="en-US" sz="3600" dirty="0"/>
              <a:t>報告・連絡・相談</a:t>
            </a:r>
          </a:p>
        </p:txBody>
      </p:sp>
      <p:sp>
        <p:nvSpPr>
          <p:cNvPr id="6" name="テキスト ボックス 5">
            <a:extLst>
              <a:ext uri="{FF2B5EF4-FFF2-40B4-BE49-F238E27FC236}">
                <a16:creationId xmlns:a16="http://schemas.microsoft.com/office/drawing/2014/main" id="{D253A498-4920-6719-EF5B-3A7A33E9FE53}"/>
              </a:ext>
            </a:extLst>
          </p:cNvPr>
          <p:cNvSpPr txBox="1"/>
          <p:nvPr/>
        </p:nvSpPr>
        <p:spPr>
          <a:xfrm>
            <a:off x="1283368" y="4940969"/>
            <a:ext cx="1107996" cy="646331"/>
          </a:xfrm>
          <a:prstGeom prst="rect">
            <a:avLst/>
          </a:prstGeom>
          <a:noFill/>
        </p:spPr>
        <p:txBody>
          <a:bodyPr wrap="none" rtlCol="0">
            <a:spAutoFit/>
          </a:bodyPr>
          <a:lstStyle/>
          <a:p>
            <a:r>
              <a:rPr kumimoji="1" lang="ja-JP" altLang="en-US" sz="3600" dirty="0"/>
              <a:t>敬語</a:t>
            </a:r>
          </a:p>
        </p:txBody>
      </p:sp>
    </p:spTree>
    <p:extLst>
      <p:ext uri="{BB962C8B-B14F-4D97-AF65-F5344CB8AC3E}">
        <p14:creationId xmlns:p14="http://schemas.microsoft.com/office/powerpoint/2010/main" val="15133806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D6CE06D-E629-5374-B031-7F5A0F77F6BA}"/>
              </a:ext>
            </a:extLst>
          </p:cNvPr>
          <p:cNvSpPr>
            <a:spLocks noGrp="1"/>
          </p:cNvSpPr>
          <p:nvPr>
            <p:ph type="title"/>
          </p:nvPr>
        </p:nvSpPr>
        <p:spPr>
          <a:xfrm>
            <a:off x="2569029" y="973930"/>
            <a:ext cx="7053943" cy="804627"/>
          </a:xfrm>
        </p:spPr>
        <p:txBody>
          <a:bodyPr>
            <a:normAutofit fontScale="90000"/>
          </a:bodyPr>
          <a:lstStyle/>
          <a:p>
            <a:r>
              <a:rPr kumimoji="1" lang="ja-JP" altLang="en-US" sz="6600" b="1" dirty="0">
                <a:effectLst>
                  <a:outerShdw blurRad="38100" dist="38100" dir="2700000" algn="tl">
                    <a:srgbClr val="000000">
                      <a:alpha val="43137"/>
                    </a:srgbClr>
                  </a:outerShdw>
                </a:effectLst>
                <a:latin typeface="+mn-ea"/>
                <a:ea typeface="+mn-ea"/>
              </a:rPr>
              <a:t>プログラミング学習</a:t>
            </a:r>
          </a:p>
        </p:txBody>
      </p:sp>
      <p:sp>
        <p:nvSpPr>
          <p:cNvPr id="3" name="テキスト ボックス 2">
            <a:extLst>
              <a:ext uri="{FF2B5EF4-FFF2-40B4-BE49-F238E27FC236}">
                <a16:creationId xmlns:a16="http://schemas.microsoft.com/office/drawing/2014/main" id="{EA319FC9-ACA9-977B-A43C-41F184CE3C04}"/>
              </a:ext>
            </a:extLst>
          </p:cNvPr>
          <p:cNvSpPr txBox="1"/>
          <p:nvPr/>
        </p:nvSpPr>
        <p:spPr>
          <a:xfrm>
            <a:off x="1344914" y="3044279"/>
            <a:ext cx="3135795" cy="769441"/>
          </a:xfrm>
          <a:prstGeom prst="rect">
            <a:avLst/>
          </a:prstGeom>
          <a:noFill/>
        </p:spPr>
        <p:txBody>
          <a:bodyPr wrap="none" rtlCol="0">
            <a:spAutoFit/>
          </a:bodyPr>
          <a:lstStyle/>
          <a:p>
            <a:r>
              <a:rPr kumimoji="1" lang="en-US" altLang="ja-JP" sz="4400" dirty="0"/>
              <a:t>HTML</a:t>
            </a:r>
            <a:r>
              <a:rPr kumimoji="1" lang="ja-JP" altLang="en-US" sz="4400" dirty="0"/>
              <a:t>・</a:t>
            </a:r>
            <a:r>
              <a:rPr kumimoji="1" lang="en-US" altLang="ja-JP" sz="4400" dirty="0"/>
              <a:t>CSS</a:t>
            </a:r>
            <a:endParaRPr kumimoji="1" lang="ja-JP" altLang="en-US" sz="4400" dirty="0"/>
          </a:p>
        </p:txBody>
      </p:sp>
      <p:sp>
        <p:nvSpPr>
          <p:cNvPr id="4" name="テキスト ボックス 3">
            <a:extLst>
              <a:ext uri="{FF2B5EF4-FFF2-40B4-BE49-F238E27FC236}">
                <a16:creationId xmlns:a16="http://schemas.microsoft.com/office/drawing/2014/main" id="{F4E76F80-568E-A970-F914-987B35CFEDE5}"/>
              </a:ext>
            </a:extLst>
          </p:cNvPr>
          <p:cNvSpPr txBox="1"/>
          <p:nvPr/>
        </p:nvSpPr>
        <p:spPr>
          <a:xfrm>
            <a:off x="6896814" y="3044278"/>
            <a:ext cx="2354555" cy="769441"/>
          </a:xfrm>
          <a:prstGeom prst="rect">
            <a:avLst/>
          </a:prstGeom>
          <a:noFill/>
        </p:spPr>
        <p:txBody>
          <a:bodyPr wrap="none" rtlCol="0">
            <a:spAutoFit/>
          </a:bodyPr>
          <a:lstStyle/>
          <a:p>
            <a:r>
              <a:rPr kumimoji="1" lang="en-US" altLang="ja-JP" sz="4400" dirty="0"/>
              <a:t>JavaScript</a:t>
            </a:r>
            <a:endParaRPr kumimoji="1" lang="ja-JP" altLang="en-US" sz="4400" dirty="0"/>
          </a:p>
        </p:txBody>
      </p:sp>
    </p:spTree>
    <p:extLst>
      <p:ext uri="{BB962C8B-B14F-4D97-AF65-F5344CB8AC3E}">
        <p14:creationId xmlns:p14="http://schemas.microsoft.com/office/powerpoint/2010/main" val="234150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2A4A49ED-DC48-62BA-DF60-F97E8192A44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5991171"/>
          </a:xfrm>
          <a:prstGeom prst="rect">
            <a:avLst/>
          </a:prstGeom>
        </p:spPr>
      </p:pic>
    </p:spTree>
    <p:extLst>
      <p:ext uri="{BB962C8B-B14F-4D97-AF65-F5344CB8AC3E}">
        <p14:creationId xmlns:p14="http://schemas.microsoft.com/office/powerpoint/2010/main" val="155547232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図 1">
            <a:extLst>
              <a:ext uri="{FF2B5EF4-FFF2-40B4-BE49-F238E27FC236}">
                <a16:creationId xmlns:a16="http://schemas.microsoft.com/office/drawing/2014/main" id="{F632003A-438B-470A-712C-7CF2315886A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6512"/>
            <a:ext cx="12192000" cy="6858000"/>
          </a:xfrm>
          <a:prstGeom prst="rect">
            <a:avLst/>
          </a:prstGeom>
        </p:spPr>
      </p:pic>
      <p:sp>
        <p:nvSpPr>
          <p:cNvPr id="3" name="テキスト ボックス 2">
            <a:extLst>
              <a:ext uri="{FF2B5EF4-FFF2-40B4-BE49-F238E27FC236}">
                <a16:creationId xmlns:a16="http://schemas.microsoft.com/office/drawing/2014/main" id="{277059B1-A8FE-FA82-B349-7294314FCE66}"/>
              </a:ext>
            </a:extLst>
          </p:cNvPr>
          <p:cNvSpPr txBox="1"/>
          <p:nvPr/>
        </p:nvSpPr>
        <p:spPr>
          <a:xfrm>
            <a:off x="5151521" y="4584031"/>
            <a:ext cx="3068031" cy="584775"/>
          </a:xfrm>
          <a:prstGeom prst="rect">
            <a:avLst/>
          </a:prstGeom>
          <a:noFill/>
        </p:spPr>
        <p:txBody>
          <a:bodyPr wrap="square" rtlCol="0">
            <a:spAutoFit/>
          </a:bodyPr>
          <a:lstStyle/>
          <a:p>
            <a:r>
              <a:rPr kumimoji="1" lang="ja-JP" altLang="en-US" sz="3200" dirty="0"/>
              <a:t>←ここのボタン</a:t>
            </a:r>
          </a:p>
        </p:txBody>
      </p:sp>
      <p:sp>
        <p:nvSpPr>
          <p:cNvPr id="4" name="テキスト ボックス 3">
            <a:extLst>
              <a:ext uri="{FF2B5EF4-FFF2-40B4-BE49-F238E27FC236}">
                <a16:creationId xmlns:a16="http://schemas.microsoft.com/office/drawing/2014/main" id="{CB468F30-1332-60CA-0213-045365B77350}"/>
              </a:ext>
            </a:extLst>
          </p:cNvPr>
          <p:cNvSpPr txBox="1"/>
          <p:nvPr/>
        </p:nvSpPr>
        <p:spPr>
          <a:xfrm>
            <a:off x="2502040" y="5606980"/>
            <a:ext cx="5591202" cy="584775"/>
          </a:xfrm>
          <a:prstGeom prst="rect">
            <a:avLst/>
          </a:prstGeom>
          <a:noFill/>
        </p:spPr>
        <p:txBody>
          <a:bodyPr wrap="square" rtlCol="0">
            <a:spAutoFit/>
          </a:bodyPr>
          <a:lstStyle/>
          <a:p>
            <a:r>
              <a:rPr lang="ja-JP" altLang="en-US" sz="3200" dirty="0"/>
              <a:t>こっちに結果が</a:t>
            </a:r>
            <a:r>
              <a:rPr kumimoji="1" lang="ja-JP" altLang="en-US" sz="3200" dirty="0"/>
              <a:t>表示される→</a:t>
            </a:r>
          </a:p>
        </p:txBody>
      </p:sp>
    </p:spTree>
    <p:extLst>
      <p:ext uri="{BB962C8B-B14F-4D97-AF65-F5344CB8AC3E}">
        <p14:creationId xmlns:p14="http://schemas.microsoft.com/office/powerpoint/2010/main" val="12729033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0265CA86-CDD5-FD5F-A860-1FCAC676704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0721" y="0"/>
            <a:ext cx="12322721" cy="6786014"/>
          </a:xfrm>
          <a:prstGeom prst="rect">
            <a:avLst/>
          </a:prstGeom>
        </p:spPr>
      </p:pic>
      <p:sp>
        <p:nvSpPr>
          <p:cNvPr id="4" name="テキスト ボックス 3">
            <a:extLst>
              <a:ext uri="{FF2B5EF4-FFF2-40B4-BE49-F238E27FC236}">
                <a16:creationId xmlns:a16="http://schemas.microsoft.com/office/drawing/2014/main" id="{B729243C-A9E0-78D5-249A-F3E0C6DDCFDC}"/>
              </a:ext>
            </a:extLst>
          </p:cNvPr>
          <p:cNvSpPr txBox="1"/>
          <p:nvPr/>
        </p:nvSpPr>
        <p:spPr>
          <a:xfrm>
            <a:off x="6585305" y="3463529"/>
            <a:ext cx="4801314" cy="646331"/>
          </a:xfrm>
          <a:prstGeom prst="rect">
            <a:avLst/>
          </a:prstGeom>
          <a:noFill/>
        </p:spPr>
        <p:txBody>
          <a:bodyPr wrap="none" rtlCol="0">
            <a:spAutoFit/>
          </a:bodyPr>
          <a:lstStyle/>
          <a:p>
            <a:r>
              <a:rPr kumimoji="1" lang="ja-JP" altLang="en-US" sz="3600" dirty="0"/>
              <a:t>←ここが手動調整機能</a:t>
            </a:r>
          </a:p>
        </p:txBody>
      </p:sp>
      <p:sp>
        <p:nvSpPr>
          <p:cNvPr id="5" name="正方形/長方形 4">
            <a:extLst>
              <a:ext uri="{FF2B5EF4-FFF2-40B4-BE49-F238E27FC236}">
                <a16:creationId xmlns:a16="http://schemas.microsoft.com/office/drawing/2014/main" id="{DD951119-9B89-04BC-3E3A-D469E5A61BBA}"/>
              </a:ext>
            </a:extLst>
          </p:cNvPr>
          <p:cNvSpPr/>
          <p:nvPr/>
        </p:nvSpPr>
        <p:spPr>
          <a:xfrm>
            <a:off x="2294021" y="3463529"/>
            <a:ext cx="4106778" cy="469232"/>
          </a:xfrm>
          <a:prstGeom prst="rect">
            <a:avLst/>
          </a:prstGeom>
          <a:noFill/>
          <a:ln w="57150">
            <a:solidFill>
              <a:schemeClr val="tx2">
                <a:lumMod val="50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spTree>
    <p:extLst>
      <p:ext uri="{BB962C8B-B14F-4D97-AF65-F5344CB8AC3E}">
        <p14:creationId xmlns:p14="http://schemas.microsoft.com/office/powerpoint/2010/main" val="17434628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簡易ピアノ - Google Chrome 2023-08-29 11-13-35">
            <a:hlinkClick r:id="" action="ppaction://media"/>
            <a:extLst>
              <a:ext uri="{FF2B5EF4-FFF2-40B4-BE49-F238E27FC236}">
                <a16:creationId xmlns:a16="http://schemas.microsoft.com/office/drawing/2014/main" id="{9EEA2187-7B95-D676-49E5-1D2029A42B82}"/>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15852" b="26706"/>
          <a:stretch/>
        </p:blipFill>
        <p:spPr>
          <a:xfrm>
            <a:off x="0" y="-1"/>
            <a:ext cx="12191047" cy="5707465"/>
          </a:xfrm>
          <a:prstGeom prst="rect">
            <a:avLst/>
          </a:prstGeom>
        </p:spPr>
      </p:pic>
    </p:spTree>
    <p:extLst>
      <p:ext uri="{BB962C8B-B14F-4D97-AF65-F5344CB8AC3E}">
        <p14:creationId xmlns:p14="http://schemas.microsoft.com/office/powerpoint/2010/main" val="30733155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92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テキスト ボックス 9">
            <a:extLst>
              <a:ext uri="{FF2B5EF4-FFF2-40B4-BE49-F238E27FC236}">
                <a16:creationId xmlns:a16="http://schemas.microsoft.com/office/drawing/2014/main" id="{B84BA553-0200-73DF-3F4A-C46E12364C33}"/>
              </a:ext>
            </a:extLst>
          </p:cNvPr>
          <p:cNvSpPr txBox="1"/>
          <p:nvPr/>
        </p:nvSpPr>
        <p:spPr>
          <a:xfrm>
            <a:off x="2503694" y="2622348"/>
            <a:ext cx="4031873" cy="1015663"/>
          </a:xfrm>
          <a:prstGeom prst="rect">
            <a:avLst/>
          </a:prstGeom>
          <a:noFill/>
        </p:spPr>
        <p:txBody>
          <a:bodyPr wrap="none" rtlCol="0">
            <a:spAutoFit/>
          </a:bodyPr>
          <a:lstStyle/>
          <a:p>
            <a:r>
              <a:rPr kumimoji="1" lang="ja-JP" altLang="en-US" sz="6000" b="1" dirty="0"/>
              <a:t>真砂　匡志</a:t>
            </a:r>
          </a:p>
        </p:txBody>
      </p:sp>
      <p:sp>
        <p:nvSpPr>
          <p:cNvPr id="4" name="正方形/長方形 3">
            <a:extLst>
              <a:ext uri="{FF2B5EF4-FFF2-40B4-BE49-F238E27FC236}">
                <a16:creationId xmlns:a16="http://schemas.microsoft.com/office/drawing/2014/main" id="{DFB81020-1610-F2BC-6E4E-D37D5289BADA}"/>
              </a:ext>
            </a:extLst>
          </p:cNvPr>
          <p:cNvSpPr/>
          <p:nvPr/>
        </p:nvSpPr>
        <p:spPr>
          <a:xfrm>
            <a:off x="7332561" y="773276"/>
            <a:ext cx="173620" cy="1122745"/>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テキスト ボックス 10">
            <a:extLst>
              <a:ext uri="{FF2B5EF4-FFF2-40B4-BE49-F238E27FC236}">
                <a16:creationId xmlns:a16="http://schemas.microsoft.com/office/drawing/2014/main" id="{EA1D1EA5-3463-EFE7-8B73-393DF30D008E}"/>
              </a:ext>
            </a:extLst>
          </p:cNvPr>
          <p:cNvSpPr txBox="1"/>
          <p:nvPr/>
        </p:nvSpPr>
        <p:spPr>
          <a:xfrm>
            <a:off x="7639291" y="773276"/>
            <a:ext cx="3622876" cy="1077218"/>
          </a:xfrm>
          <a:prstGeom prst="rect">
            <a:avLst/>
          </a:prstGeom>
          <a:noFill/>
        </p:spPr>
        <p:txBody>
          <a:bodyPr wrap="square" rtlCol="0">
            <a:spAutoFit/>
          </a:bodyPr>
          <a:lstStyle/>
          <a:p>
            <a:r>
              <a:rPr kumimoji="1" lang="ja-JP" altLang="en-US" sz="3200" dirty="0"/>
              <a:t>出身</a:t>
            </a:r>
            <a:endParaRPr kumimoji="1" lang="en-US" altLang="ja-JP" sz="3200" dirty="0"/>
          </a:p>
          <a:p>
            <a:r>
              <a:rPr lang="ja-JP" altLang="en-US" sz="3200" dirty="0"/>
              <a:t>大阪府貝塚市</a:t>
            </a:r>
            <a:endParaRPr kumimoji="1" lang="ja-JP" altLang="en-US" sz="3200" dirty="0"/>
          </a:p>
        </p:txBody>
      </p:sp>
      <p:sp>
        <p:nvSpPr>
          <p:cNvPr id="7" name="正方形/長方形 6">
            <a:extLst>
              <a:ext uri="{FF2B5EF4-FFF2-40B4-BE49-F238E27FC236}">
                <a16:creationId xmlns:a16="http://schemas.microsoft.com/office/drawing/2014/main" id="{CA18B3F5-FDD5-11DD-2CE4-80A0A1203136}"/>
              </a:ext>
            </a:extLst>
          </p:cNvPr>
          <p:cNvSpPr/>
          <p:nvPr/>
        </p:nvSpPr>
        <p:spPr>
          <a:xfrm>
            <a:off x="7332561" y="2515266"/>
            <a:ext cx="173620" cy="1122745"/>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テキスト ボックス 11">
            <a:extLst>
              <a:ext uri="{FF2B5EF4-FFF2-40B4-BE49-F238E27FC236}">
                <a16:creationId xmlns:a16="http://schemas.microsoft.com/office/drawing/2014/main" id="{6AE31F94-5C52-7591-35F4-8A47227BEB0F}"/>
              </a:ext>
            </a:extLst>
          </p:cNvPr>
          <p:cNvSpPr txBox="1"/>
          <p:nvPr/>
        </p:nvSpPr>
        <p:spPr>
          <a:xfrm>
            <a:off x="7639291" y="2473212"/>
            <a:ext cx="3622876" cy="1077218"/>
          </a:xfrm>
          <a:prstGeom prst="rect">
            <a:avLst/>
          </a:prstGeom>
          <a:noFill/>
        </p:spPr>
        <p:txBody>
          <a:bodyPr wrap="square" rtlCol="0">
            <a:spAutoFit/>
          </a:bodyPr>
          <a:lstStyle/>
          <a:p>
            <a:r>
              <a:rPr kumimoji="1" lang="ja-JP" altLang="en-US" sz="3200" dirty="0"/>
              <a:t>趣味</a:t>
            </a:r>
            <a:endParaRPr kumimoji="1" lang="en-US" altLang="ja-JP" sz="3200" dirty="0"/>
          </a:p>
          <a:p>
            <a:r>
              <a:rPr lang="ja-JP" altLang="en-US" sz="3200" dirty="0"/>
              <a:t>ゲーム・動画鑑賞</a:t>
            </a:r>
            <a:endParaRPr kumimoji="1" lang="ja-JP" altLang="en-US" sz="3200" dirty="0"/>
          </a:p>
        </p:txBody>
      </p:sp>
      <p:sp>
        <p:nvSpPr>
          <p:cNvPr id="8" name="正方形/長方形 7">
            <a:extLst>
              <a:ext uri="{FF2B5EF4-FFF2-40B4-BE49-F238E27FC236}">
                <a16:creationId xmlns:a16="http://schemas.microsoft.com/office/drawing/2014/main" id="{FE0B7F98-2D9D-F04F-A0EF-E29859A49457}"/>
              </a:ext>
            </a:extLst>
          </p:cNvPr>
          <p:cNvSpPr/>
          <p:nvPr/>
        </p:nvSpPr>
        <p:spPr>
          <a:xfrm>
            <a:off x="7332561" y="4257257"/>
            <a:ext cx="173620" cy="1122745"/>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テキスト ボックス 12">
            <a:extLst>
              <a:ext uri="{FF2B5EF4-FFF2-40B4-BE49-F238E27FC236}">
                <a16:creationId xmlns:a16="http://schemas.microsoft.com/office/drawing/2014/main" id="{28DF19D4-DC70-64F2-A1E1-106EB57DF31C}"/>
              </a:ext>
            </a:extLst>
          </p:cNvPr>
          <p:cNvSpPr txBox="1"/>
          <p:nvPr/>
        </p:nvSpPr>
        <p:spPr>
          <a:xfrm>
            <a:off x="7639290" y="4257257"/>
            <a:ext cx="4386805" cy="1077218"/>
          </a:xfrm>
          <a:prstGeom prst="rect">
            <a:avLst/>
          </a:prstGeom>
          <a:noFill/>
        </p:spPr>
        <p:txBody>
          <a:bodyPr wrap="square" rtlCol="0">
            <a:spAutoFit/>
          </a:bodyPr>
          <a:lstStyle/>
          <a:p>
            <a:r>
              <a:rPr kumimoji="1" lang="ja-JP" altLang="en-US" sz="3200" dirty="0"/>
              <a:t>特技</a:t>
            </a:r>
            <a:endParaRPr kumimoji="1" lang="en-US" altLang="ja-JP" sz="3200" dirty="0"/>
          </a:p>
          <a:p>
            <a:r>
              <a:rPr kumimoji="1" lang="ja-JP" altLang="en-US" sz="3200" dirty="0"/>
              <a:t>事務作業・データ分析</a:t>
            </a:r>
          </a:p>
        </p:txBody>
      </p:sp>
      <p:cxnSp>
        <p:nvCxnSpPr>
          <p:cNvPr id="19" name="直線コネクタ 18">
            <a:extLst>
              <a:ext uri="{FF2B5EF4-FFF2-40B4-BE49-F238E27FC236}">
                <a16:creationId xmlns:a16="http://schemas.microsoft.com/office/drawing/2014/main" id="{10F874B0-48B7-880E-4DB7-925E8F725DE6}"/>
              </a:ext>
            </a:extLst>
          </p:cNvPr>
          <p:cNvCxnSpPr>
            <a:cxnSpLocks/>
          </p:cNvCxnSpPr>
          <p:nvPr/>
        </p:nvCxnSpPr>
        <p:spPr>
          <a:xfrm>
            <a:off x="2525792" y="1617269"/>
            <a:ext cx="3570208"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21" name="テキスト ボックス 20">
            <a:extLst>
              <a:ext uri="{FF2B5EF4-FFF2-40B4-BE49-F238E27FC236}">
                <a16:creationId xmlns:a16="http://schemas.microsoft.com/office/drawing/2014/main" id="{AD18D848-3192-8D71-6252-BF723EFE408D}"/>
              </a:ext>
            </a:extLst>
          </p:cNvPr>
          <p:cNvSpPr txBox="1"/>
          <p:nvPr/>
        </p:nvSpPr>
        <p:spPr>
          <a:xfrm>
            <a:off x="2525792" y="602454"/>
            <a:ext cx="3570208" cy="1107996"/>
          </a:xfrm>
          <a:prstGeom prst="rect">
            <a:avLst/>
          </a:prstGeom>
          <a:noFill/>
        </p:spPr>
        <p:txBody>
          <a:bodyPr wrap="none" rtlCol="0">
            <a:spAutoFit/>
          </a:bodyPr>
          <a:lstStyle/>
          <a:p>
            <a:r>
              <a:rPr lang="ja-JP" altLang="en-US" sz="6600" b="1" dirty="0">
                <a:effectLst>
                  <a:outerShdw blurRad="38100" dist="38100" dir="2700000" algn="tl">
                    <a:srgbClr val="000000">
                      <a:alpha val="43137"/>
                    </a:srgbClr>
                  </a:outerShdw>
                </a:effectLst>
              </a:rPr>
              <a:t>自己紹介</a:t>
            </a:r>
            <a:endParaRPr kumimoji="1" lang="ja-JP" altLang="en-US" sz="6600" b="1"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8401128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iterate type="lt">
                                    <p:tmPct val="25000"/>
                                  </p:iterate>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42"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arn(outHorizontal)">
                                      <p:cBhvr>
                                        <p:cTn id="12" dur="500"/>
                                        <p:tgtEl>
                                          <p:spTgt spid="4"/>
                                        </p:tgtEl>
                                      </p:cBhvr>
                                    </p:animEffect>
                                  </p:childTnLst>
                                </p:cTn>
                              </p:par>
                              <p:par>
                                <p:cTn id="13" presetID="10" presetClass="entr" presetSubtype="0" fill="hold" grpId="0" nodeType="withEffect">
                                  <p:stCondLst>
                                    <p:cond delay="0"/>
                                  </p:stCondLst>
                                  <p:iterate type="lt">
                                    <p:tmPct val="10000"/>
                                  </p:iterate>
                                  <p:childTnLst>
                                    <p:set>
                                      <p:cBhvr>
                                        <p:cTn id="14" dur="1" fill="hold">
                                          <p:stCondLst>
                                            <p:cond delay="0"/>
                                          </p:stCondLst>
                                        </p:cTn>
                                        <p:tgtEl>
                                          <p:spTgt spid="11">
                                            <p:txEl>
                                              <p:pRg st="0" end="0"/>
                                            </p:txEl>
                                          </p:spTgt>
                                        </p:tgtEl>
                                        <p:attrNameLst>
                                          <p:attrName>style.visibility</p:attrName>
                                        </p:attrNameLst>
                                      </p:cBhvr>
                                      <p:to>
                                        <p:strVal val="visible"/>
                                      </p:to>
                                    </p:set>
                                    <p:animEffect transition="in" filter="fade">
                                      <p:cBhvr>
                                        <p:cTn id="15" dur="500"/>
                                        <p:tgtEl>
                                          <p:spTgt spid="11">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iterate type="lt">
                                    <p:tmPct val="10000"/>
                                  </p:iterate>
                                  <p:childTnLst>
                                    <p:set>
                                      <p:cBhvr>
                                        <p:cTn id="19" dur="1" fill="hold">
                                          <p:stCondLst>
                                            <p:cond delay="0"/>
                                          </p:stCondLst>
                                        </p:cTn>
                                        <p:tgtEl>
                                          <p:spTgt spid="11">
                                            <p:txEl>
                                              <p:pRg st="1" end="1"/>
                                            </p:txEl>
                                          </p:spTgt>
                                        </p:tgtEl>
                                        <p:attrNameLst>
                                          <p:attrName>style.visibility</p:attrName>
                                        </p:attrNameLst>
                                      </p:cBhvr>
                                      <p:to>
                                        <p:strVal val="visible"/>
                                      </p:to>
                                    </p:set>
                                    <p:animEffect transition="in" filter="fade">
                                      <p:cBhvr>
                                        <p:cTn id="20" dur="500"/>
                                        <p:tgtEl>
                                          <p:spTgt spid="11">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6" presetClass="entr" presetSubtype="42" fill="hold" grpId="0" nodeType="click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barn(outHorizontal)">
                                      <p:cBhvr>
                                        <p:cTn id="25" dur="500"/>
                                        <p:tgtEl>
                                          <p:spTgt spid="7"/>
                                        </p:tgtEl>
                                      </p:cBhvr>
                                    </p:animEffect>
                                  </p:childTnLst>
                                </p:cTn>
                              </p:par>
                              <p:par>
                                <p:cTn id="26" presetID="10" presetClass="entr" presetSubtype="0" fill="hold" grpId="0" nodeType="withEffect">
                                  <p:stCondLst>
                                    <p:cond delay="0"/>
                                  </p:stCondLst>
                                  <p:iterate type="lt">
                                    <p:tmPct val="10000"/>
                                  </p:iterate>
                                  <p:childTnLst>
                                    <p:set>
                                      <p:cBhvr>
                                        <p:cTn id="27" dur="1" fill="hold">
                                          <p:stCondLst>
                                            <p:cond delay="0"/>
                                          </p:stCondLst>
                                        </p:cTn>
                                        <p:tgtEl>
                                          <p:spTgt spid="12">
                                            <p:txEl>
                                              <p:pRg st="0" end="0"/>
                                            </p:txEl>
                                          </p:spTgt>
                                        </p:tgtEl>
                                        <p:attrNameLst>
                                          <p:attrName>style.visibility</p:attrName>
                                        </p:attrNameLst>
                                      </p:cBhvr>
                                      <p:to>
                                        <p:strVal val="visible"/>
                                      </p:to>
                                    </p:set>
                                    <p:animEffect transition="in" filter="fade">
                                      <p:cBhvr>
                                        <p:cTn id="28" dur="500"/>
                                        <p:tgtEl>
                                          <p:spTgt spid="12">
                                            <p:txEl>
                                              <p:pRg st="0" end="0"/>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iterate type="lt">
                                    <p:tmPct val="10000"/>
                                  </p:iterate>
                                  <p:childTnLst>
                                    <p:set>
                                      <p:cBhvr>
                                        <p:cTn id="32" dur="1" fill="hold">
                                          <p:stCondLst>
                                            <p:cond delay="0"/>
                                          </p:stCondLst>
                                        </p:cTn>
                                        <p:tgtEl>
                                          <p:spTgt spid="12">
                                            <p:txEl>
                                              <p:pRg st="1" end="1"/>
                                            </p:txEl>
                                          </p:spTgt>
                                        </p:tgtEl>
                                        <p:attrNameLst>
                                          <p:attrName>style.visibility</p:attrName>
                                        </p:attrNameLst>
                                      </p:cBhvr>
                                      <p:to>
                                        <p:strVal val="visible"/>
                                      </p:to>
                                    </p:set>
                                    <p:animEffect transition="in" filter="fade">
                                      <p:cBhvr>
                                        <p:cTn id="33" dur="500"/>
                                        <p:tgtEl>
                                          <p:spTgt spid="12">
                                            <p:txEl>
                                              <p:pRg st="1" end="1"/>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6" presetClass="entr" presetSubtype="42" fill="hold" grpId="0" nodeType="clickEffect">
                                  <p:stCondLst>
                                    <p:cond delay="0"/>
                                  </p:stCondLst>
                                  <p:childTnLst>
                                    <p:set>
                                      <p:cBhvr>
                                        <p:cTn id="37" dur="1" fill="hold">
                                          <p:stCondLst>
                                            <p:cond delay="0"/>
                                          </p:stCondLst>
                                        </p:cTn>
                                        <p:tgtEl>
                                          <p:spTgt spid="8"/>
                                        </p:tgtEl>
                                        <p:attrNameLst>
                                          <p:attrName>style.visibility</p:attrName>
                                        </p:attrNameLst>
                                      </p:cBhvr>
                                      <p:to>
                                        <p:strVal val="visible"/>
                                      </p:to>
                                    </p:set>
                                    <p:animEffect transition="in" filter="barn(outHorizontal)">
                                      <p:cBhvr>
                                        <p:cTn id="38" dur="500"/>
                                        <p:tgtEl>
                                          <p:spTgt spid="8"/>
                                        </p:tgtEl>
                                      </p:cBhvr>
                                    </p:animEffect>
                                  </p:childTnLst>
                                </p:cTn>
                              </p:par>
                              <p:par>
                                <p:cTn id="39" presetID="10" presetClass="entr" presetSubtype="0" fill="hold" grpId="0" nodeType="withEffect">
                                  <p:stCondLst>
                                    <p:cond delay="0"/>
                                  </p:stCondLst>
                                  <p:iterate type="lt">
                                    <p:tmPct val="10000"/>
                                  </p:iterate>
                                  <p:childTnLst>
                                    <p:set>
                                      <p:cBhvr>
                                        <p:cTn id="40" dur="1" fill="hold">
                                          <p:stCondLst>
                                            <p:cond delay="0"/>
                                          </p:stCondLst>
                                        </p:cTn>
                                        <p:tgtEl>
                                          <p:spTgt spid="13">
                                            <p:txEl>
                                              <p:pRg st="0" end="0"/>
                                            </p:txEl>
                                          </p:spTgt>
                                        </p:tgtEl>
                                        <p:attrNameLst>
                                          <p:attrName>style.visibility</p:attrName>
                                        </p:attrNameLst>
                                      </p:cBhvr>
                                      <p:to>
                                        <p:strVal val="visible"/>
                                      </p:to>
                                    </p:set>
                                    <p:animEffect transition="in" filter="fade">
                                      <p:cBhvr>
                                        <p:cTn id="41" dur="500"/>
                                        <p:tgtEl>
                                          <p:spTgt spid="13">
                                            <p:txEl>
                                              <p:pRg st="0" end="0"/>
                                            </p:txEl>
                                          </p:spTgt>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iterate type="lt">
                                    <p:tmPct val="10000"/>
                                  </p:iterate>
                                  <p:childTnLst>
                                    <p:set>
                                      <p:cBhvr>
                                        <p:cTn id="45" dur="1" fill="hold">
                                          <p:stCondLst>
                                            <p:cond delay="0"/>
                                          </p:stCondLst>
                                        </p:cTn>
                                        <p:tgtEl>
                                          <p:spTgt spid="13">
                                            <p:txEl>
                                              <p:pRg st="1" end="1"/>
                                            </p:txEl>
                                          </p:spTgt>
                                        </p:tgtEl>
                                        <p:attrNameLst>
                                          <p:attrName>style.visibility</p:attrName>
                                        </p:attrNameLst>
                                      </p:cBhvr>
                                      <p:to>
                                        <p:strVal val="visible"/>
                                      </p:to>
                                    </p:set>
                                    <p:animEffect transition="in" filter="fade">
                                      <p:cBhvr>
                                        <p:cTn id="46" dur="500"/>
                                        <p:tgtEl>
                                          <p:spTgt spid="1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4" grpId="0" animBg="1"/>
      <p:bldP spid="11" grpId="0" uiExpand="1" build="p"/>
      <p:bldP spid="7" grpId="0" animBg="1"/>
      <p:bldP spid="12" grpId="0" uiExpand="1" build="p"/>
      <p:bldP spid="8" grpId="0" animBg="1"/>
      <p:bldP spid="13" grpId="0" uiExpand="1"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B729717-CCD3-8A2D-6603-019F92D7C664}"/>
              </a:ext>
            </a:extLst>
          </p:cNvPr>
          <p:cNvSpPr>
            <a:spLocks noGrp="1"/>
          </p:cNvSpPr>
          <p:nvPr>
            <p:ph type="title"/>
          </p:nvPr>
        </p:nvSpPr>
        <p:spPr>
          <a:xfrm>
            <a:off x="3002223" y="895229"/>
            <a:ext cx="6187553" cy="923331"/>
          </a:xfrm>
        </p:spPr>
        <p:txBody>
          <a:bodyPr>
            <a:normAutofit fontScale="90000"/>
          </a:bodyPr>
          <a:lstStyle/>
          <a:p>
            <a:r>
              <a:rPr lang="ja-JP" altLang="ja-JP" sz="7300" b="1" kern="100" dirty="0">
                <a:effectLst>
                  <a:outerShdw blurRad="38100" dist="38100" dir="2700000" algn="tl">
                    <a:srgbClr val="000000">
                      <a:alpha val="43137"/>
                    </a:srgbClr>
                  </a:outerShdw>
                </a:effectLst>
                <a:latin typeface="+mn-ea"/>
                <a:ea typeface="+mn-ea"/>
                <a:cs typeface="Times New Roman" panose="02020603050405020304" pitchFamily="18" charset="0"/>
              </a:rPr>
              <a:t>就職</a:t>
            </a:r>
            <a:r>
              <a:rPr lang="ja-JP" altLang="ja-JP" sz="7300" b="1" kern="100">
                <a:effectLst>
                  <a:outerShdw blurRad="38100" dist="38100" dir="2700000" algn="tl">
                    <a:srgbClr val="000000">
                      <a:alpha val="43137"/>
                    </a:srgbClr>
                  </a:outerShdw>
                </a:effectLst>
                <a:latin typeface="+mn-ea"/>
                <a:ea typeface="+mn-ea"/>
                <a:cs typeface="Times New Roman" panose="02020603050405020304" pitchFamily="18" charset="0"/>
              </a:rPr>
              <a:t>活動の</a:t>
            </a:r>
            <a:r>
              <a:rPr lang="ja-JP" altLang="en-US" sz="7300" b="1" kern="100">
                <a:effectLst>
                  <a:outerShdw blurRad="38100" dist="38100" dir="2700000" algn="tl">
                    <a:srgbClr val="000000">
                      <a:alpha val="43137"/>
                    </a:srgbClr>
                  </a:outerShdw>
                </a:effectLst>
                <a:latin typeface="+mn-ea"/>
                <a:ea typeface="+mn-ea"/>
                <a:cs typeface="Times New Roman" panose="02020603050405020304" pitchFamily="18" charset="0"/>
              </a:rPr>
              <a:t>準備</a:t>
            </a:r>
            <a:br>
              <a:rPr lang="ja-JP" altLang="ja-JP" sz="4000" b="1" kern="100" dirty="0">
                <a:effectLst/>
                <a:latin typeface="+mj-ea"/>
                <a:cs typeface="Times New Roman" panose="02020603050405020304" pitchFamily="18" charset="0"/>
              </a:rPr>
            </a:br>
            <a:endParaRPr kumimoji="1" lang="ja-JP" altLang="en-US" sz="4000" dirty="0">
              <a:latin typeface="+mj-ea"/>
            </a:endParaRPr>
          </a:p>
        </p:txBody>
      </p:sp>
      <p:sp>
        <p:nvSpPr>
          <p:cNvPr id="3" name="テキスト ボックス 2">
            <a:extLst>
              <a:ext uri="{FF2B5EF4-FFF2-40B4-BE49-F238E27FC236}">
                <a16:creationId xmlns:a16="http://schemas.microsoft.com/office/drawing/2014/main" id="{0BA66868-FD3E-01E8-D269-4755E17E12F9}"/>
              </a:ext>
            </a:extLst>
          </p:cNvPr>
          <p:cNvSpPr txBox="1"/>
          <p:nvPr/>
        </p:nvSpPr>
        <p:spPr>
          <a:xfrm>
            <a:off x="487567" y="1931282"/>
            <a:ext cx="9187130" cy="923330"/>
          </a:xfrm>
          <a:prstGeom prst="rect">
            <a:avLst/>
          </a:prstGeom>
          <a:noFill/>
        </p:spPr>
        <p:txBody>
          <a:bodyPr wrap="none" rtlCol="0">
            <a:spAutoFit/>
          </a:bodyPr>
          <a:lstStyle/>
          <a:p>
            <a:r>
              <a:rPr kumimoji="1" lang="ja-JP" altLang="en-US" sz="5400" dirty="0"/>
              <a:t>就活ノートの作成を通じて</a:t>
            </a:r>
            <a:r>
              <a:rPr kumimoji="1" lang="en-US" altLang="ja-JP" sz="5400" dirty="0"/>
              <a:t>…</a:t>
            </a:r>
            <a:endParaRPr kumimoji="1" lang="ja-JP" altLang="en-US" sz="5400" dirty="0"/>
          </a:p>
        </p:txBody>
      </p:sp>
      <p:sp>
        <p:nvSpPr>
          <p:cNvPr id="4" name="テキスト ボックス 3">
            <a:extLst>
              <a:ext uri="{FF2B5EF4-FFF2-40B4-BE49-F238E27FC236}">
                <a16:creationId xmlns:a16="http://schemas.microsoft.com/office/drawing/2014/main" id="{D7675B8B-2342-3F00-D01C-2BA30BA999B4}"/>
              </a:ext>
            </a:extLst>
          </p:cNvPr>
          <p:cNvSpPr txBox="1"/>
          <p:nvPr/>
        </p:nvSpPr>
        <p:spPr>
          <a:xfrm>
            <a:off x="1138989" y="3105834"/>
            <a:ext cx="6186309" cy="646331"/>
          </a:xfrm>
          <a:prstGeom prst="rect">
            <a:avLst/>
          </a:prstGeom>
          <a:noFill/>
        </p:spPr>
        <p:txBody>
          <a:bodyPr wrap="none" rtlCol="0">
            <a:spAutoFit/>
          </a:bodyPr>
          <a:lstStyle/>
          <a:p>
            <a:r>
              <a:rPr kumimoji="1" lang="ja-JP" altLang="en-US" sz="3600" dirty="0"/>
              <a:t>履歴書・職務経歴書の書き方</a:t>
            </a:r>
          </a:p>
        </p:txBody>
      </p:sp>
      <p:sp>
        <p:nvSpPr>
          <p:cNvPr id="5" name="テキスト ボックス 4">
            <a:extLst>
              <a:ext uri="{FF2B5EF4-FFF2-40B4-BE49-F238E27FC236}">
                <a16:creationId xmlns:a16="http://schemas.microsoft.com/office/drawing/2014/main" id="{EF7A87C6-9342-BBF9-7378-02D41FC90924}"/>
              </a:ext>
            </a:extLst>
          </p:cNvPr>
          <p:cNvSpPr txBox="1"/>
          <p:nvPr/>
        </p:nvSpPr>
        <p:spPr>
          <a:xfrm>
            <a:off x="1138989" y="4003387"/>
            <a:ext cx="1661032" cy="646331"/>
          </a:xfrm>
          <a:prstGeom prst="rect">
            <a:avLst/>
          </a:prstGeom>
          <a:noFill/>
        </p:spPr>
        <p:txBody>
          <a:bodyPr wrap="none" rtlCol="0">
            <a:spAutoFit/>
          </a:bodyPr>
          <a:lstStyle/>
          <a:p>
            <a:r>
              <a:rPr kumimoji="1" lang="ja-JP" altLang="en-US" sz="3600" dirty="0"/>
              <a:t>自己</a:t>
            </a:r>
            <a:r>
              <a:rPr kumimoji="1" lang="en-US" altLang="ja-JP" sz="3600" dirty="0"/>
              <a:t>PR</a:t>
            </a:r>
            <a:endParaRPr kumimoji="1" lang="ja-JP" altLang="en-US" sz="3600" dirty="0"/>
          </a:p>
        </p:txBody>
      </p:sp>
      <p:sp>
        <p:nvSpPr>
          <p:cNvPr id="6" name="テキスト ボックス 5">
            <a:extLst>
              <a:ext uri="{FF2B5EF4-FFF2-40B4-BE49-F238E27FC236}">
                <a16:creationId xmlns:a16="http://schemas.microsoft.com/office/drawing/2014/main" id="{0817B68B-6CE1-A5C1-B9A2-4C3A8B241D4B}"/>
              </a:ext>
            </a:extLst>
          </p:cNvPr>
          <p:cNvSpPr txBox="1"/>
          <p:nvPr/>
        </p:nvSpPr>
        <p:spPr>
          <a:xfrm>
            <a:off x="1138989" y="4900940"/>
            <a:ext cx="2031325" cy="646331"/>
          </a:xfrm>
          <a:prstGeom prst="rect">
            <a:avLst/>
          </a:prstGeom>
          <a:noFill/>
        </p:spPr>
        <p:txBody>
          <a:bodyPr wrap="none" rtlCol="0">
            <a:spAutoFit/>
          </a:bodyPr>
          <a:lstStyle/>
          <a:p>
            <a:r>
              <a:rPr kumimoji="1" lang="ja-JP" altLang="en-US" sz="3600" dirty="0"/>
              <a:t>質問想定</a:t>
            </a:r>
          </a:p>
        </p:txBody>
      </p:sp>
    </p:spTree>
    <p:extLst>
      <p:ext uri="{BB962C8B-B14F-4D97-AF65-F5344CB8AC3E}">
        <p14:creationId xmlns:p14="http://schemas.microsoft.com/office/powerpoint/2010/main" val="35945284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0" end="0"/>
                                            </p:txEl>
                                          </p:spTgt>
                                        </p:tgtEl>
                                        <p:attrNameLst>
                                          <p:attrName>style.visibility</p:attrName>
                                        </p:attrNameLst>
                                      </p:cBhvr>
                                      <p:to>
                                        <p:strVal val="visible"/>
                                      </p:to>
                                    </p:set>
                                    <p:animEffect transition="in" filter="fade">
                                      <p:cBhvr>
                                        <p:cTn id="12" dur="500"/>
                                        <p:tgtEl>
                                          <p:spTgt spid="5">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xEl>
                                              <p:pRg st="0" end="0"/>
                                            </p:txEl>
                                          </p:spTgt>
                                        </p:tgtEl>
                                        <p:attrNameLst>
                                          <p:attrName>style.visibility</p:attrName>
                                        </p:attrNameLst>
                                      </p:cBhvr>
                                      <p:to>
                                        <p:strVal val="visible"/>
                                      </p:to>
                                    </p:set>
                                    <p:animEffect transition="in" filter="fade">
                                      <p:cBhvr>
                                        <p:cTn id="1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337D5D7-8F95-8F9A-FE5D-682A0EB174AA}"/>
              </a:ext>
            </a:extLst>
          </p:cNvPr>
          <p:cNvSpPr>
            <a:spLocks noGrp="1"/>
          </p:cNvSpPr>
          <p:nvPr>
            <p:ph type="title"/>
          </p:nvPr>
        </p:nvSpPr>
        <p:spPr>
          <a:xfrm>
            <a:off x="0" y="455337"/>
            <a:ext cx="12400547" cy="1742192"/>
          </a:xfrm>
        </p:spPr>
        <p:txBody>
          <a:bodyPr>
            <a:noAutofit/>
          </a:bodyPr>
          <a:lstStyle/>
          <a:p>
            <a:pPr algn="ctr"/>
            <a:r>
              <a:rPr kumimoji="1" lang="ja-JP" altLang="en-US" sz="5400" b="1" dirty="0">
                <a:effectLst>
                  <a:outerShdw blurRad="38100" dist="38100" dir="2700000" algn="tl">
                    <a:srgbClr val="000000">
                      <a:alpha val="43137"/>
                    </a:srgbClr>
                  </a:outerShdw>
                </a:effectLst>
                <a:latin typeface="+mn-ea"/>
                <a:ea typeface="+mn-ea"/>
              </a:rPr>
              <a:t>実務想定の</a:t>
            </a:r>
            <a:r>
              <a:rPr kumimoji="1" lang="en-US" altLang="ja-JP" sz="5400" b="1" dirty="0">
                <a:effectLst>
                  <a:outerShdw blurRad="38100" dist="38100" dir="2700000" algn="tl">
                    <a:srgbClr val="000000">
                      <a:alpha val="43137"/>
                    </a:srgbClr>
                  </a:outerShdw>
                </a:effectLst>
                <a:latin typeface="+mn-ea"/>
                <a:ea typeface="+mn-ea"/>
              </a:rPr>
              <a:t>Word</a:t>
            </a:r>
            <a:r>
              <a:rPr kumimoji="1" lang="ja-JP" altLang="en-US" sz="5400" b="1" dirty="0">
                <a:effectLst>
                  <a:outerShdw blurRad="38100" dist="38100" dir="2700000" algn="tl">
                    <a:srgbClr val="000000">
                      <a:alpha val="43137"/>
                    </a:srgbClr>
                  </a:outerShdw>
                </a:effectLst>
                <a:latin typeface="+mn-ea"/>
                <a:ea typeface="+mn-ea"/>
              </a:rPr>
              <a:t>や</a:t>
            </a:r>
            <a:r>
              <a:rPr kumimoji="1" lang="en-US" altLang="ja-JP" sz="5400" b="1" dirty="0">
                <a:effectLst>
                  <a:outerShdw blurRad="38100" dist="38100" dir="2700000" algn="tl">
                    <a:srgbClr val="000000">
                      <a:alpha val="43137"/>
                    </a:srgbClr>
                  </a:outerShdw>
                </a:effectLst>
                <a:latin typeface="+mn-ea"/>
                <a:ea typeface="+mn-ea"/>
              </a:rPr>
              <a:t>Excel</a:t>
            </a:r>
            <a:r>
              <a:rPr kumimoji="1" lang="ja-JP" altLang="en-US" sz="5400" b="1" dirty="0">
                <a:effectLst>
                  <a:outerShdw blurRad="38100" dist="38100" dir="2700000" algn="tl">
                    <a:srgbClr val="000000">
                      <a:alpha val="43137"/>
                    </a:srgbClr>
                  </a:outerShdw>
                </a:effectLst>
                <a:latin typeface="+mn-ea"/>
                <a:ea typeface="+mn-ea"/>
              </a:rPr>
              <a:t>や</a:t>
            </a:r>
            <a:r>
              <a:rPr kumimoji="1" lang="en-US" altLang="ja-JP" sz="5400" b="1" dirty="0">
                <a:effectLst>
                  <a:outerShdw blurRad="38100" dist="38100" dir="2700000" algn="tl">
                    <a:srgbClr val="000000">
                      <a:alpha val="43137"/>
                    </a:srgbClr>
                  </a:outerShdw>
                </a:effectLst>
                <a:latin typeface="+mn-ea"/>
                <a:ea typeface="+mn-ea"/>
              </a:rPr>
              <a:t>PowerPoint</a:t>
            </a:r>
            <a:r>
              <a:rPr kumimoji="1" lang="ja-JP" altLang="en-US" sz="5400" b="1" dirty="0">
                <a:effectLst>
                  <a:outerShdw blurRad="38100" dist="38100" dir="2700000" algn="tl">
                    <a:srgbClr val="000000">
                      <a:alpha val="43137"/>
                    </a:srgbClr>
                  </a:outerShdw>
                </a:effectLst>
                <a:latin typeface="+mn-ea"/>
                <a:ea typeface="+mn-ea"/>
              </a:rPr>
              <a:t>の課題</a:t>
            </a:r>
          </a:p>
        </p:txBody>
      </p:sp>
      <p:sp>
        <p:nvSpPr>
          <p:cNvPr id="3" name="テキスト ボックス 2">
            <a:extLst>
              <a:ext uri="{FF2B5EF4-FFF2-40B4-BE49-F238E27FC236}">
                <a16:creationId xmlns:a16="http://schemas.microsoft.com/office/drawing/2014/main" id="{70ACFEA1-EE42-4742-9EF5-31D3794DA86B}"/>
              </a:ext>
            </a:extLst>
          </p:cNvPr>
          <p:cNvSpPr txBox="1"/>
          <p:nvPr/>
        </p:nvSpPr>
        <p:spPr>
          <a:xfrm>
            <a:off x="1138989" y="1892968"/>
            <a:ext cx="2954655" cy="646331"/>
          </a:xfrm>
          <a:prstGeom prst="rect">
            <a:avLst/>
          </a:prstGeom>
          <a:noFill/>
        </p:spPr>
        <p:txBody>
          <a:bodyPr wrap="none" rtlCol="0">
            <a:spAutoFit/>
          </a:bodyPr>
          <a:lstStyle/>
          <a:p>
            <a:r>
              <a:rPr kumimoji="1" lang="ja-JP" altLang="en-US" sz="3600" dirty="0"/>
              <a:t>プログラム表</a:t>
            </a:r>
          </a:p>
        </p:txBody>
      </p:sp>
      <p:sp>
        <p:nvSpPr>
          <p:cNvPr id="4" name="テキスト ボックス 3">
            <a:extLst>
              <a:ext uri="{FF2B5EF4-FFF2-40B4-BE49-F238E27FC236}">
                <a16:creationId xmlns:a16="http://schemas.microsoft.com/office/drawing/2014/main" id="{B04CD210-6E07-5AD8-712D-8B5C6500935F}"/>
              </a:ext>
            </a:extLst>
          </p:cNvPr>
          <p:cNvSpPr txBox="1"/>
          <p:nvPr/>
        </p:nvSpPr>
        <p:spPr>
          <a:xfrm>
            <a:off x="1138989" y="4318700"/>
            <a:ext cx="3877985" cy="646331"/>
          </a:xfrm>
          <a:prstGeom prst="rect">
            <a:avLst/>
          </a:prstGeom>
          <a:noFill/>
        </p:spPr>
        <p:txBody>
          <a:bodyPr wrap="none" rtlCol="0">
            <a:spAutoFit/>
          </a:bodyPr>
          <a:lstStyle/>
          <a:p>
            <a:r>
              <a:rPr kumimoji="1" lang="ja-JP" altLang="en-US" sz="3600" dirty="0"/>
              <a:t>お礼状マニュアル</a:t>
            </a:r>
          </a:p>
        </p:txBody>
      </p:sp>
      <p:sp>
        <p:nvSpPr>
          <p:cNvPr id="5" name="テキスト ボックス 4">
            <a:extLst>
              <a:ext uri="{FF2B5EF4-FFF2-40B4-BE49-F238E27FC236}">
                <a16:creationId xmlns:a16="http://schemas.microsoft.com/office/drawing/2014/main" id="{9BD804E0-D3B5-D670-BDC6-1220067B49C8}"/>
              </a:ext>
            </a:extLst>
          </p:cNvPr>
          <p:cNvSpPr txBox="1"/>
          <p:nvPr/>
        </p:nvSpPr>
        <p:spPr>
          <a:xfrm>
            <a:off x="1138989" y="3105834"/>
            <a:ext cx="5724644" cy="646331"/>
          </a:xfrm>
          <a:prstGeom prst="rect">
            <a:avLst/>
          </a:prstGeom>
          <a:noFill/>
        </p:spPr>
        <p:txBody>
          <a:bodyPr wrap="none" rtlCol="0">
            <a:spAutoFit/>
          </a:bodyPr>
          <a:lstStyle/>
          <a:p>
            <a:r>
              <a:rPr kumimoji="1" lang="ja-JP" altLang="en-US" sz="3600" dirty="0"/>
              <a:t>セルフケアチェックシート</a:t>
            </a:r>
          </a:p>
        </p:txBody>
      </p:sp>
    </p:spTree>
    <p:extLst>
      <p:ext uri="{BB962C8B-B14F-4D97-AF65-F5344CB8AC3E}">
        <p14:creationId xmlns:p14="http://schemas.microsoft.com/office/powerpoint/2010/main" val="5719350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Lst>
  </p:timing>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3E54B8F9-8C2A-B2FD-2E53-57FD37BADB1F}"/>
              </a:ext>
            </a:extLst>
          </p:cNvPr>
          <p:cNvPicPr>
            <a:picLocks noChangeAspect="1"/>
          </p:cNvPicPr>
          <p:nvPr/>
        </p:nvPicPr>
        <p:blipFill rotWithShape="1">
          <a:blip r:embed="rId2"/>
          <a:srcRect b="4795"/>
          <a:stretch/>
        </p:blipFill>
        <p:spPr>
          <a:xfrm>
            <a:off x="0" y="0"/>
            <a:ext cx="12192000" cy="6529137"/>
          </a:xfrm>
          <a:prstGeom prst="rect">
            <a:avLst/>
          </a:prstGeom>
        </p:spPr>
      </p:pic>
    </p:spTree>
    <p:extLst>
      <p:ext uri="{BB962C8B-B14F-4D97-AF65-F5344CB8AC3E}">
        <p14:creationId xmlns:p14="http://schemas.microsoft.com/office/powerpoint/2010/main" val="225896451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0D7AA59E-AB18-7F94-9698-5303D8B7B9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570310"/>
          </a:xfrm>
          <a:prstGeom prst="rect">
            <a:avLst/>
          </a:prstGeom>
        </p:spPr>
      </p:pic>
      <p:sp>
        <p:nvSpPr>
          <p:cNvPr id="5" name="吹き出し: 四角形 4">
            <a:extLst>
              <a:ext uri="{FF2B5EF4-FFF2-40B4-BE49-F238E27FC236}">
                <a16:creationId xmlns:a16="http://schemas.microsoft.com/office/drawing/2014/main" id="{8089CE5D-7B64-8882-DB07-706B7EBA167F}"/>
              </a:ext>
            </a:extLst>
          </p:cNvPr>
          <p:cNvSpPr/>
          <p:nvPr/>
        </p:nvSpPr>
        <p:spPr>
          <a:xfrm>
            <a:off x="6424862" y="2846002"/>
            <a:ext cx="1684422" cy="3025409"/>
          </a:xfrm>
          <a:prstGeom prst="wedgeRectCallout">
            <a:avLst>
              <a:gd name="adj1" fmla="val -255821"/>
              <a:gd name="adj2" fmla="val -43806"/>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7" name="図 6">
            <a:extLst>
              <a:ext uri="{FF2B5EF4-FFF2-40B4-BE49-F238E27FC236}">
                <a16:creationId xmlns:a16="http://schemas.microsoft.com/office/drawing/2014/main" id="{E9449BF6-C55E-CDD1-42CF-043B9B0A2C6B}"/>
              </a:ext>
            </a:extLst>
          </p:cNvPr>
          <p:cNvPicPr>
            <a:picLocks noChangeAspect="1"/>
          </p:cNvPicPr>
          <p:nvPr/>
        </p:nvPicPr>
        <p:blipFill rotWithShape="1">
          <a:blip r:embed="rId3"/>
          <a:srcRect l="7796" t="28070" r="81842" b="39123"/>
          <a:stretch/>
        </p:blipFill>
        <p:spPr>
          <a:xfrm>
            <a:off x="6424862" y="2846002"/>
            <a:ext cx="1684422" cy="2999876"/>
          </a:xfrm>
          <a:prstGeom prst="rect">
            <a:avLst/>
          </a:prstGeom>
        </p:spPr>
      </p:pic>
    </p:spTree>
    <p:extLst>
      <p:ext uri="{BB962C8B-B14F-4D97-AF65-F5344CB8AC3E}">
        <p14:creationId xmlns:p14="http://schemas.microsoft.com/office/powerpoint/2010/main" val="16510972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305385C2-BFAA-A773-91AD-23ED1FA27ED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9319"/>
            <a:ext cx="12192000" cy="6739361"/>
          </a:xfrm>
          <a:prstGeom prst="rect">
            <a:avLst/>
          </a:prstGeom>
        </p:spPr>
      </p:pic>
    </p:spTree>
    <p:extLst>
      <p:ext uri="{BB962C8B-B14F-4D97-AF65-F5344CB8AC3E}">
        <p14:creationId xmlns:p14="http://schemas.microsoft.com/office/powerpoint/2010/main" val="142088558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図 4">
            <a:extLst>
              <a:ext uri="{FF2B5EF4-FFF2-40B4-BE49-F238E27FC236}">
                <a16:creationId xmlns:a16="http://schemas.microsoft.com/office/drawing/2014/main" id="{35F26360-5DEF-9899-E5B5-8BD3D3A86B6F}"/>
              </a:ext>
            </a:extLst>
          </p:cNvPr>
          <p:cNvPicPr>
            <a:picLocks noChangeAspect="1"/>
          </p:cNvPicPr>
          <p:nvPr/>
        </p:nvPicPr>
        <p:blipFill>
          <a:blip r:embed="rId2"/>
          <a:stretch>
            <a:fillRect/>
          </a:stretch>
        </p:blipFill>
        <p:spPr>
          <a:xfrm>
            <a:off x="0" y="0"/>
            <a:ext cx="12192000" cy="6464684"/>
          </a:xfrm>
          <a:prstGeom prst="rect">
            <a:avLst/>
          </a:prstGeom>
        </p:spPr>
      </p:pic>
    </p:spTree>
    <p:extLst>
      <p:ext uri="{BB962C8B-B14F-4D97-AF65-F5344CB8AC3E}">
        <p14:creationId xmlns:p14="http://schemas.microsoft.com/office/powerpoint/2010/main" val="383080780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6DACBC1-5DF0-DBE9-6B60-6B1B3FA5E6EF}"/>
              </a:ext>
            </a:extLst>
          </p:cNvPr>
          <p:cNvSpPr>
            <a:spLocks noGrp="1"/>
          </p:cNvSpPr>
          <p:nvPr>
            <p:ph type="title"/>
          </p:nvPr>
        </p:nvSpPr>
        <p:spPr>
          <a:xfrm>
            <a:off x="2103068" y="983256"/>
            <a:ext cx="7985864" cy="539471"/>
          </a:xfrm>
        </p:spPr>
        <p:txBody>
          <a:bodyPr>
            <a:normAutofit fontScale="90000"/>
          </a:bodyPr>
          <a:lstStyle/>
          <a:p>
            <a:r>
              <a:rPr kumimoji="1" lang="ja-JP" altLang="en-US" sz="6600" b="1" dirty="0">
                <a:effectLst>
                  <a:outerShdw blurRad="38100" dist="38100" dir="2700000" algn="tl">
                    <a:srgbClr val="000000">
                      <a:alpha val="43137"/>
                    </a:srgbClr>
                  </a:outerShdw>
                </a:effectLst>
                <a:latin typeface="+mn-ea"/>
                <a:ea typeface="+mn-ea"/>
              </a:rPr>
              <a:t>今後のキャリアプラン</a:t>
            </a:r>
          </a:p>
        </p:txBody>
      </p:sp>
      <p:sp>
        <p:nvSpPr>
          <p:cNvPr id="3" name="テキスト ボックス 2">
            <a:extLst>
              <a:ext uri="{FF2B5EF4-FFF2-40B4-BE49-F238E27FC236}">
                <a16:creationId xmlns:a16="http://schemas.microsoft.com/office/drawing/2014/main" id="{5B53DBEB-1C5D-4F26-5596-7C9FA201D607}"/>
              </a:ext>
            </a:extLst>
          </p:cNvPr>
          <p:cNvSpPr txBox="1"/>
          <p:nvPr/>
        </p:nvSpPr>
        <p:spPr>
          <a:xfrm>
            <a:off x="1315452" y="2189768"/>
            <a:ext cx="7985864" cy="646331"/>
          </a:xfrm>
          <a:prstGeom prst="rect">
            <a:avLst/>
          </a:prstGeom>
          <a:noFill/>
        </p:spPr>
        <p:txBody>
          <a:bodyPr wrap="square" rtlCol="0">
            <a:spAutoFit/>
          </a:bodyPr>
          <a:lstStyle/>
          <a:p>
            <a:r>
              <a:rPr lang="ja-JP" altLang="ja-JP" sz="3600" dirty="0">
                <a:effectLst/>
                <a:ea typeface="游明朝" panose="02020400000000000000" pitchFamily="18" charset="-128"/>
                <a:cs typeface="Times New Roman" panose="02020603050405020304" pitchFamily="18" charset="0"/>
              </a:rPr>
              <a:t>まず</a:t>
            </a:r>
            <a:r>
              <a:rPr lang="en-US" altLang="ja-JP" sz="3600" dirty="0">
                <a:effectLst/>
                <a:ea typeface="游明朝" panose="02020400000000000000" pitchFamily="18" charset="-128"/>
                <a:cs typeface="Times New Roman" panose="02020603050405020304" pitchFamily="18" charset="0"/>
              </a:rPr>
              <a:t>IT</a:t>
            </a:r>
            <a:r>
              <a:rPr lang="ja-JP" altLang="ja-JP" sz="3600" dirty="0">
                <a:effectLst/>
                <a:ea typeface="游明朝" panose="02020400000000000000" pitchFamily="18" charset="-128"/>
                <a:cs typeface="Times New Roman" panose="02020603050405020304" pitchFamily="18" charset="0"/>
              </a:rPr>
              <a:t>事務という形で</a:t>
            </a:r>
            <a:r>
              <a:rPr lang="en-US" altLang="ja-JP" sz="3600" dirty="0">
                <a:effectLst/>
                <a:ea typeface="游明朝" panose="02020400000000000000" pitchFamily="18" charset="-128"/>
                <a:cs typeface="Times New Roman" panose="02020603050405020304" pitchFamily="18" charset="0"/>
              </a:rPr>
              <a:t>IT</a:t>
            </a:r>
            <a:r>
              <a:rPr lang="ja-JP" altLang="ja-JP" sz="3600" dirty="0">
                <a:effectLst/>
                <a:ea typeface="游明朝" panose="02020400000000000000" pitchFamily="18" charset="-128"/>
                <a:cs typeface="Times New Roman" panose="02020603050405020304" pitchFamily="18" charset="0"/>
              </a:rPr>
              <a:t>業界に慣れ</a:t>
            </a:r>
            <a:r>
              <a:rPr lang="ja-JP" altLang="en-US" sz="3600" dirty="0">
                <a:effectLst/>
                <a:ea typeface="游明朝" panose="02020400000000000000" pitchFamily="18" charset="-128"/>
                <a:cs typeface="Times New Roman" panose="02020603050405020304" pitchFamily="18" charset="0"/>
              </a:rPr>
              <a:t>る</a:t>
            </a:r>
            <a:endParaRPr kumimoji="1" lang="ja-JP" altLang="en-US" sz="3600" dirty="0"/>
          </a:p>
        </p:txBody>
      </p:sp>
      <p:sp>
        <p:nvSpPr>
          <p:cNvPr id="4" name="テキスト ボックス 3">
            <a:extLst>
              <a:ext uri="{FF2B5EF4-FFF2-40B4-BE49-F238E27FC236}">
                <a16:creationId xmlns:a16="http://schemas.microsoft.com/office/drawing/2014/main" id="{0ACDB108-99B5-B62E-E840-42B3D1FAD46E}"/>
              </a:ext>
            </a:extLst>
          </p:cNvPr>
          <p:cNvSpPr txBox="1"/>
          <p:nvPr/>
        </p:nvSpPr>
        <p:spPr>
          <a:xfrm>
            <a:off x="1331664" y="5453121"/>
            <a:ext cx="10011309" cy="667041"/>
          </a:xfrm>
          <a:prstGeom prst="rect">
            <a:avLst/>
          </a:prstGeom>
          <a:noFill/>
        </p:spPr>
        <p:txBody>
          <a:bodyPr wrap="square" rtlCol="0">
            <a:spAutoFit/>
          </a:bodyPr>
          <a:lstStyle/>
          <a:p>
            <a:r>
              <a:rPr lang="ja-JP" altLang="ja-JP" sz="3600" dirty="0">
                <a:effectLst/>
                <a:ea typeface="游明朝" panose="02020400000000000000" pitchFamily="18" charset="-128"/>
                <a:cs typeface="Times New Roman" panose="02020603050405020304" pitchFamily="18" charset="0"/>
              </a:rPr>
              <a:t>エンジニアとして</a:t>
            </a:r>
            <a:r>
              <a:rPr lang="en-US" altLang="ja-JP" sz="3600" dirty="0">
                <a:effectLst/>
                <a:ea typeface="游明朝" panose="02020400000000000000" pitchFamily="18" charset="-128"/>
                <a:cs typeface="Times New Roman" panose="02020603050405020304" pitchFamily="18" charset="0"/>
              </a:rPr>
              <a:t>IT</a:t>
            </a:r>
            <a:r>
              <a:rPr lang="ja-JP" altLang="ja-JP" sz="3600" dirty="0">
                <a:effectLst/>
                <a:ea typeface="游明朝" panose="02020400000000000000" pitchFamily="18" charset="-128"/>
                <a:cs typeface="Times New Roman" panose="02020603050405020304" pitchFamily="18" charset="0"/>
              </a:rPr>
              <a:t>業界で活躍していきたい</a:t>
            </a:r>
            <a:endParaRPr kumimoji="1" lang="ja-JP" altLang="en-US" sz="3600" dirty="0"/>
          </a:p>
        </p:txBody>
      </p:sp>
      <p:sp>
        <p:nvSpPr>
          <p:cNvPr id="5" name="矢印: 下 4">
            <a:extLst>
              <a:ext uri="{FF2B5EF4-FFF2-40B4-BE49-F238E27FC236}">
                <a16:creationId xmlns:a16="http://schemas.microsoft.com/office/drawing/2014/main" id="{40272121-5B63-36A2-70A8-F7942EF3B909}"/>
              </a:ext>
            </a:extLst>
          </p:cNvPr>
          <p:cNvSpPr/>
          <p:nvPr/>
        </p:nvSpPr>
        <p:spPr>
          <a:xfrm>
            <a:off x="5535561" y="2852253"/>
            <a:ext cx="1120878" cy="793572"/>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矢印: 下 5">
            <a:extLst>
              <a:ext uri="{FF2B5EF4-FFF2-40B4-BE49-F238E27FC236}">
                <a16:creationId xmlns:a16="http://schemas.microsoft.com/office/drawing/2014/main" id="{8F4E25E8-BC57-C9C8-458D-2247E2A9B900}"/>
              </a:ext>
            </a:extLst>
          </p:cNvPr>
          <p:cNvSpPr/>
          <p:nvPr/>
        </p:nvSpPr>
        <p:spPr>
          <a:xfrm>
            <a:off x="5535560" y="4659549"/>
            <a:ext cx="1120878" cy="793572"/>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テキスト ボックス 6">
            <a:extLst>
              <a:ext uri="{FF2B5EF4-FFF2-40B4-BE49-F238E27FC236}">
                <a16:creationId xmlns:a16="http://schemas.microsoft.com/office/drawing/2014/main" id="{0D9F4048-C79C-5B0C-5C52-880C6A2CE33D}"/>
              </a:ext>
            </a:extLst>
          </p:cNvPr>
          <p:cNvSpPr txBox="1"/>
          <p:nvPr/>
        </p:nvSpPr>
        <p:spPr>
          <a:xfrm>
            <a:off x="1162814" y="3793066"/>
            <a:ext cx="10782751" cy="646331"/>
          </a:xfrm>
          <a:prstGeom prst="rect">
            <a:avLst/>
          </a:prstGeom>
          <a:noFill/>
        </p:spPr>
        <p:txBody>
          <a:bodyPr wrap="square" rtlCol="0">
            <a:spAutoFit/>
          </a:bodyPr>
          <a:lstStyle>
            <a:defPPr>
              <a:defRPr lang="ja-JP"/>
            </a:defPPr>
            <a:lvl1pPr>
              <a:defRPr sz="3600">
                <a:effectLst/>
                <a:ea typeface="游明朝" panose="02020400000000000000" pitchFamily="18" charset="-128"/>
                <a:cs typeface="Times New Roman" panose="02020603050405020304" pitchFamily="18" charset="0"/>
              </a:defRPr>
            </a:lvl1pPr>
          </a:lstStyle>
          <a:p>
            <a:r>
              <a:rPr lang="ja-JP" altLang="en-US" dirty="0"/>
              <a:t>ポートフォリオを作成し、エンジニアに転職する</a:t>
            </a:r>
          </a:p>
        </p:txBody>
      </p:sp>
    </p:spTree>
    <p:extLst>
      <p:ext uri="{BB962C8B-B14F-4D97-AF65-F5344CB8AC3E}">
        <p14:creationId xmlns:p14="http://schemas.microsoft.com/office/powerpoint/2010/main" val="145751602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500"/>
                                        <p:tgtEl>
                                          <p:spTgt spid="6"/>
                                        </p:tgtEl>
                                      </p:cBhvr>
                                    </p:animEffect>
                                  </p:childTnLst>
                                </p:cTn>
                              </p:par>
                            </p:childTnLst>
                          </p:cTn>
                        </p:par>
                        <p:par>
                          <p:cTn id="22" fill="hold">
                            <p:stCondLst>
                              <p:cond delay="500"/>
                            </p:stCondLst>
                            <p:childTnLst>
                              <p:par>
                                <p:cTn id="23" presetID="10" presetClass="entr" presetSubtype="0" fill="hold" grpId="0" nodeType="after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fade">
                                      <p:cBhvr>
                                        <p:cTn id="2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animBg="1"/>
      <p:bldP spid="6" grpId="0" animBg="1"/>
      <p:bldP spid="7"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0861893-CEC4-BC73-30C0-3AC3818A6F10}"/>
              </a:ext>
            </a:extLst>
          </p:cNvPr>
          <p:cNvSpPr>
            <a:spLocks noGrp="1"/>
          </p:cNvSpPr>
          <p:nvPr>
            <p:ph type="title"/>
          </p:nvPr>
        </p:nvSpPr>
        <p:spPr>
          <a:xfrm>
            <a:off x="288038" y="2143221"/>
            <a:ext cx="11615924" cy="1058530"/>
          </a:xfrm>
        </p:spPr>
        <p:txBody>
          <a:bodyPr>
            <a:noAutofit/>
          </a:bodyPr>
          <a:lstStyle/>
          <a:p>
            <a:r>
              <a:rPr kumimoji="1" lang="ja-JP" altLang="en-US" sz="6000" dirty="0"/>
              <a:t>ご清聴ありがとうございました。</a:t>
            </a:r>
          </a:p>
        </p:txBody>
      </p:sp>
    </p:spTree>
    <p:extLst>
      <p:ext uri="{BB962C8B-B14F-4D97-AF65-F5344CB8AC3E}">
        <p14:creationId xmlns:p14="http://schemas.microsoft.com/office/powerpoint/2010/main" val="553845598"/>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テキスト ボックス 10">
            <a:extLst>
              <a:ext uri="{FF2B5EF4-FFF2-40B4-BE49-F238E27FC236}">
                <a16:creationId xmlns:a16="http://schemas.microsoft.com/office/drawing/2014/main" id="{84A60F79-831D-A187-7A06-D383D77BD625}"/>
              </a:ext>
            </a:extLst>
          </p:cNvPr>
          <p:cNvSpPr txBox="1"/>
          <p:nvPr/>
        </p:nvSpPr>
        <p:spPr>
          <a:xfrm>
            <a:off x="3744443" y="3059668"/>
            <a:ext cx="4801314" cy="646331"/>
          </a:xfrm>
          <a:prstGeom prst="rect">
            <a:avLst/>
          </a:prstGeom>
          <a:noFill/>
        </p:spPr>
        <p:txBody>
          <a:bodyPr wrap="none" rtlCol="0">
            <a:spAutoFit/>
          </a:bodyPr>
          <a:lstStyle/>
          <a:p>
            <a:r>
              <a:rPr kumimoji="1" lang="ja-JP" altLang="en-US" sz="3600" b="1" dirty="0"/>
              <a:t>大阪府貝塚市に誕生。</a:t>
            </a:r>
          </a:p>
        </p:txBody>
      </p:sp>
      <p:sp>
        <p:nvSpPr>
          <p:cNvPr id="2" name="テキスト ボックス 1">
            <a:extLst>
              <a:ext uri="{FF2B5EF4-FFF2-40B4-BE49-F238E27FC236}">
                <a16:creationId xmlns:a16="http://schemas.microsoft.com/office/drawing/2014/main" id="{232581DD-FD29-0864-00A0-D0B83549A1E4}"/>
              </a:ext>
            </a:extLst>
          </p:cNvPr>
          <p:cNvSpPr txBox="1"/>
          <p:nvPr/>
        </p:nvSpPr>
        <p:spPr>
          <a:xfrm>
            <a:off x="5164825" y="873781"/>
            <a:ext cx="1862349" cy="1107996"/>
          </a:xfrm>
          <a:prstGeom prst="rect">
            <a:avLst/>
          </a:prstGeom>
          <a:noFill/>
        </p:spPr>
        <p:txBody>
          <a:bodyPr wrap="square" rtlCol="0">
            <a:spAutoFit/>
          </a:bodyPr>
          <a:lstStyle/>
          <a:p>
            <a:r>
              <a:rPr lang="ja-JP" altLang="en-US" sz="6600" b="1" dirty="0">
                <a:effectLst>
                  <a:outerShdw blurRad="38100" dist="38100" dir="2700000" algn="tl">
                    <a:srgbClr val="000000">
                      <a:alpha val="43137"/>
                    </a:srgbClr>
                  </a:outerShdw>
                </a:effectLst>
              </a:rPr>
              <a:t>略歴</a:t>
            </a:r>
            <a:endParaRPr kumimoji="1" lang="ja-JP" altLang="en-US" sz="6600" b="1" dirty="0">
              <a:effectLst>
                <a:outerShdw blurRad="38100" dist="38100" dir="2700000" algn="tl">
                  <a:srgbClr val="000000">
                    <a:alpha val="43137"/>
                  </a:srgbClr>
                </a:outerShdw>
              </a:effectLst>
            </a:endParaRPr>
          </a:p>
        </p:txBody>
      </p:sp>
      <p:sp>
        <p:nvSpPr>
          <p:cNvPr id="32" name="正方形/長方形 31">
            <a:extLst>
              <a:ext uri="{FF2B5EF4-FFF2-40B4-BE49-F238E27FC236}">
                <a16:creationId xmlns:a16="http://schemas.microsoft.com/office/drawing/2014/main" id="{13627992-C783-0738-376F-9508592BBE7D}"/>
              </a:ext>
            </a:extLst>
          </p:cNvPr>
          <p:cNvSpPr/>
          <p:nvPr/>
        </p:nvSpPr>
        <p:spPr>
          <a:xfrm>
            <a:off x="1198352" y="5540252"/>
            <a:ext cx="1985274" cy="29027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dirty="0"/>
              <a:t>2018/8~11</a:t>
            </a:r>
            <a:endParaRPr kumimoji="1" lang="ja-JP" altLang="en-US" dirty="0"/>
          </a:p>
        </p:txBody>
      </p:sp>
      <p:sp>
        <p:nvSpPr>
          <p:cNvPr id="35" name="正方形/長方形 34">
            <a:extLst>
              <a:ext uri="{FF2B5EF4-FFF2-40B4-BE49-F238E27FC236}">
                <a16:creationId xmlns:a16="http://schemas.microsoft.com/office/drawing/2014/main" id="{7DFBE467-4076-A849-9E68-ED5788427C18}"/>
              </a:ext>
            </a:extLst>
          </p:cNvPr>
          <p:cNvSpPr/>
          <p:nvPr/>
        </p:nvSpPr>
        <p:spPr>
          <a:xfrm>
            <a:off x="1215126" y="3198167"/>
            <a:ext cx="1985274" cy="29027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dirty="0"/>
              <a:t>1995/6</a:t>
            </a:r>
          </a:p>
        </p:txBody>
      </p:sp>
      <p:sp>
        <p:nvSpPr>
          <p:cNvPr id="36" name="正方形/長方形 35">
            <a:extLst>
              <a:ext uri="{FF2B5EF4-FFF2-40B4-BE49-F238E27FC236}">
                <a16:creationId xmlns:a16="http://schemas.microsoft.com/office/drawing/2014/main" id="{F094715A-DE1F-764D-F3EE-539065F4E259}"/>
              </a:ext>
            </a:extLst>
          </p:cNvPr>
          <p:cNvSpPr/>
          <p:nvPr/>
        </p:nvSpPr>
        <p:spPr>
          <a:xfrm>
            <a:off x="1198352" y="3997846"/>
            <a:ext cx="1985274" cy="29027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dirty="0"/>
              <a:t>2018/3</a:t>
            </a:r>
          </a:p>
        </p:txBody>
      </p:sp>
      <p:sp>
        <p:nvSpPr>
          <p:cNvPr id="37" name="正方形/長方形 36">
            <a:extLst>
              <a:ext uri="{FF2B5EF4-FFF2-40B4-BE49-F238E27FC236}">
                <a16:creationId xmlns:a16="http://schemas.microsoft.com/office/drawing/2014/main" id="{0ADDBD09-BBDE-90F6-D376-7C40F115A3BE}"/>
              </a:ext>
            </a:extLst>
          </p:cNvPr>
          <p:cNvSpPr/>
          <p:nvPr/>
        </p:nvSpPr>
        <p:spPr>
          <a:xfrm>
            <a:off x="1198352" y="4769049"/>
            <a:ext cx="1985274" cy="29027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dirty="0"/>
              <a:t>2018/4</a:t>
            </a:r>
          </a:p>
        </p:txBody>
      </p:sp>
      <p:sp>
        <p:nvSpPr>
          <p:cNvPr id="38" name="正方形/長方形 37">
            <a:extLst>
              <a:ext uri="{FF2B5EF4-FFF2-40B4-BE49-F238E27FC236}">
                <a16:creationId xmlns:a16="http://schemas.microsoft.com/office/drawing/2014/main" id="{08F2EBF8-3679-3173-D872-F7E88291D93C}"/>
              </a:ext>
            </a:extLst>
          </p:cNvPr>
          <p:cNvSpPr/>
          <p:nvPr/>
        </p:nvSpPr>
        <p:spPr>
          <a:xfrm>
            <a:off x="1198352" y="6285609"/>
            <a:ext cx="1985274" cy="29027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dirty="0"/>
              <a:t>2020/11</a:t>
            </a:r>
            <a:endParaRPr kumimoji="1" lang="ja-JP" altLang="en-US" dirty="0"/>
          </a:p>
        </p:txBody>
      </p:sp>
      <p:sp>
        <p:nvSpPr>
          <p:cNvPr id="40" name="正方形/長方形 39">
            <a:extLst>
              <a:ext uri="{FF2B5EF4-FFF2-40B4-BE49-F238E27FC236}">
                <a16:creationId xmlns:a16="http://schemas.microsoft.com/office/drawing/2014/main" id="{0F0D7B44-7DCB-E571-3D31-059F2E225A15}"/>
              </a:ext>
            </a:extLst>
          </p:cNvPr>
          <p:cNvSpPr/>
          <p:nvPr/>
        </p:nvSpPr>
        <p:spPr>
          <a:xfrm>
            <a:off x="1198352" y="7030966"/>
            <a:ext cx="1985274" cy="29027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dirty="0"/>
              <a:t>2022/3</a:t>
            </a:r>
            <a:endParaRPr kumimoji="1" lang="ja-JP" altLang="en-US" dirty="0"/>
          </a:p>
        </p:txBody>
      </p:sp>
      <p:sp>
        <p:nvSpPr>
          <p:cNvPr id="41" name="正方形/長方形 40">
            <a:extLst>
              <a:ext uri="{FF2B5EF4-FFF2-40B4-BE49-F238E27FC236}">
                <a16:creationId xmlns:a16="http://schemas.microsoft.com/office/drawing/2014/main" id="{F2BD7EF8-9714-C6EA-375D-1968D288DADF}"/>
              </a:ext>
            </a:extLst>
          </p:cNvPr>
          <p:cNvSpPr/>
          <p:nvPr/>
        </p:nvSpPr>
        <p:spPr>
          <a:xfrm>
            <a:off x="1215126" y="7802169"/>
            <a:ext cx="1985274" cy="29027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ja-JP" dirty="0"/>
              <a:t>2022/11</a:t>
            </a:r>
            <a:endParaRPr kumimoji="1" lang="ja-JP" altLang="en-US" dirty="0"/>
          </a:p>
        </p:txBody>
      </p:sp>
      <p:pic>
        <p:nvPicPr>
          <p:cNvPr id="3" name="図 2">
            <a:extLst>
              <a:ext uri="{FF2B5EF4-FFF2-40B4-BE49-F238E27FC236}">
                <a16:creationId xmlns:a16="http://schemas.microsoft.com/office/drawing/2014/main" id="{92B17CE2-83E1-5049-A940-2F2878D145F3}"/>
              </a:ext>
            </a:extLst>
          </p:cNvPr>
          <p:cNvPicPr>
            <a:picLocks noChangeAspect="1"/>
          </p:cNvPicPr>
          <p:nvPr/>
        </p:nvPicPr>
        <p:blipFill rotWithShape="1">
          <a:blip r:embed="rId3">
            <a:extLst>
              <a:ext uri="{28A0092B-C50C-407E-A947-70E740481C1C}">
                <a14:useLocalDpi xmlns:a14="http://schemas.microsoft.com/office/drawing/2010/main" val="0"/>
              </a:ext>
            </a:extLst>
          </a:blip>
          <a:srcRect t="11949" r="72963" b="27989"/>
          <a:stretch/>
        </p:blipFill>
        <p:spPr>
          <a:xfrm>
            <a:off x="288796" y="7513320"/>
            <a:ext cx="761279" cy="1072119"/>
          </a:xfrm>
          <a:prstGeom prst="rect">
            <a:avLst/>
          </a:prstGeom>
        </p:spPr>
      </p:pic>
    </p:spTree>
    <p:extLst>
      <p:ext uri="{BB962C8B-B14F-4D97-AF65-F5344CB8AC3E}">
        <p14:creationId xmlns:p14="http://schemas.microsoft.com/office/powerpoint/2010/main" val="408250328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テキスト ボックス 10">
            <a:extLst>
              <a:ext uri="{FF2B5EF4-FFF2-40B4-BE49-F238E27FC236}">
                <a16:creationId xmlns:a16="http://schemas.microsoft.com/office/drawing/2014/main" id="{84A60F79-831D-A187-7A06-D383D77BD625}"/>
              </a:ext>
            </a:extLst>
          </p:cNvPr>
          <p:cNvSpPr txBox="1"/>
          <p:nvPr/>
        </p:nvSpPr>
        <p:spPr>
          <a:xfrm>
            <a:off x="3744443" y="2848319"/>
            <a:ext cx="5262979" cy="1200329"/>
          </a:xfrm>
          <a:prstGeom prst="rect">
            <a:avLst/>
          </a:prstGeom>
          <a:noFill/>
        </p:spPr>
        <p:txBody>
          <a:bodyPr wrap="none" rtlCol="0">
            <a:spAutoFit/>
          </a:bodyPr>
          <a:lstStyle/>
          <a:p>
            <a:r>
              <a:rPr lang="ja-JP" altLang="en-US" sz="3600" b="1" dirty="0"/>
              <a:t>大阪電気通信大学工学部</a:t>
            </a:r>
            <a:endParaRPr lang="en-US" altLang="ja-JP" sz="3600" b="1" dirty="0"/>
          </a:p>
          <a:p>
            <a:r>
              <a:rPr lang="ja-JP" altLang="en-US" sz="3600" b="1" dirty="0"/>
              <a:t>電気電子工学科　卒業。</a:t>
            </a:r>
            <a:endParaRPr kumimoji="1" lang="ja-JP" altLang="en-US" sz="3600" b="1" dirty="0"/>
          </a:p>
        </p:txBody>
      </p:sp>
      <p:sp>
        <p:nvSpPr>
          <p:cNvPr id="19" name="テキスト ボックス 18">
            <a:extLst>
              <a:ext uri="{FF2B5EF4-FFF2-40B4-BE49-F238E27FC236}">
                <a16:creationId xmlns:a16="http://schemas.microsoft.com/office/drawing/2014/main" id="{04350164-A228-277C-6AA3-E0E24B4148B8}"/>
              </a:ext>
            </a:extLst>
          </p:cNvPr>
          <p:cNvSpPr txBox="1"/>
          <p:nvPr/>
        </p:nvSpPr>
        <p:spPr>
          <a:xfrm>
            <a:off x="5164825" y="873781"/>
            <a:ext cx="1862349" cy="1107996"/>
          </a:xfrm>
          <a:prstGeom prst="rect">
            <a:avLst/>
          </a:prstGeom>
          <a:noFill/>
        </p:spPr>
        <p:txBody>
          <a:bodyPr wrap="square" rtlCol="0">
            <a:spAutoFit/>
          </a:bodyPr>
          <a:lstStyle/>
          <a:p>
            <a:r>
              <a:rPr lang="ja-JP" altLang="en-US" sz="6600" b="1" dirty="0">
                <a:effectLst>
                  <a:outerShdw blurRad="38100" dist="38100" dir="2700000" algn="tl">
                    <a:srgbClr val="000000">
                      <a:alpha val="43137"/>
                    </a:srgbClr>
                  </a:outerShdw>
                </a:effectLst>
              </a:rPr>
              <a:t>略歴</a:t>
            </a:r>
            <a:endParaRPr kumimoji="1" lang="ja-JP" altLang="en-US" sz="6600" b="1" dirty="0">
              <a:effectLst>
                <a:outerShdw blurRad="38100" dist="38100" dir="2700000" algn="tl">
                  <a:srgbClr val="000000">
                    <a:alpha val="43137"/>
                  </a:srgbClr>
                </a:outerShdw>
              </a:effectLst>
            </a:endParaRPr>
          </a:p>
        </p:txBody>
      </p:sp>
      <p:sp>
        <p:nvSpPr>
          <p:cNvPr id="2" name="正方形/長方形 1">
            <a:extLst>
              <a:ext uri="{FF2B5EF4-FFF2-40B4-BE49-F238E27FC236}">
                <a16:creationId xmlns:a16="http://schemas.microsoft.com/office/drawing/2014/main" id="{595760D2-9B8D-5870-3109-8A5AFF457BFA}"/>
              </a:ext>
            </a:extLst>
          </p:cNvPr>
          <p:cNvSpPr/>
          <p:nvPr/>
        </p:nvSpPr>
        <p:spPr>
          <a:xfrm>
            <a:off x="1198352" y="4793452"/>
            <a:ext cx="1985274" cy="29027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dirty="0"/>
              <a:t>2018/8~11</a:t>
            </a:r>
            <a:endParaRPr kumimoji="1" lang="ja-JP" altLang="en-US" dirty="0"/>
          </a:p>
        </p:txBody>
      </p:sp>
      <p:sp>
        <p:nvSpPr>
          <p:cNvPr id="3" name="正方形/長方形 2">
            <a:extLst>
              <a:ext uri="{FF2B5EF4-FFF2-40B4-BE49-F238E27FC236}">
                <a16:creationId xmlns:a16="http://schemas.microsoft.com/office/drawing/2014/main" id="{3F4E9411-A8FC-F8AC-3086-A95E315E714F}"/>
              </a:ext>
            </a:extLst>
          </p:cNvPr>
          <p:cNvSpPr/>
          <p:nvPr/>
        </p:nvSpPr>
        <p:spPr>
          <a:xfrm>
            <a:off x="1215126" y="2451367"/>
            <a:ext cx="1985274" cy="29027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dirty="0"/>
              <a:t>1995/6</a:t>
            </a:r>
          </a:p>
        </p:txBody>
      </p:sp>
      <p:sp>
        <p:nvSpPr>
          <p:cNvPr id="4" name="正方形/長方形 3">
            <a:extLst>
              <a:ext uri="{FF2B5EF4-FFF2-40B4-BE49-F238E27FC236}">
                <a16:creationId xmlns:a16="http://schemas.microsoft.com/office/drawing/2014/main" id="{8125124A-814B-E2FC-ADDD-CC644D028B9C}"/>
              </a:ext>
            </a:extLst>
          </p:cNvPr>
          <p:cNvSpPr/>
          <p:nvPr/>
        </p:nvSpPr>
        <p:spPr>
          <a:xfrm>
            <a:off x="1198352" y="3251046"/>
            <a:ext cx="1985274" cy="29027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dirty="0"/>
              <a:t>2018/3</a:t>
            </a:r>
          </a:p>
        </p:txBody>
      </p:sp>
      <p:sp>
        <p:nvSpPr>
          <p:cNvPr id="5" name="正方形/長方形 4">
            <a:extLst>
              <a:ext uri="{FF2B5EF4-FFF2-40B4-BE49-F238E27FC236}">
                <a16:creationId xmlns:a16="http://schemas.microsoft.com/office/drawing/2014/main" id="{827A75B0-364C-3495-EE67-D151322F855E}"/>
              </a:ext>
            </a:extLst>
          </p:cNvPr>
          <p:cNvSpPr/>
          <p:nvPr/>
        </p:nvSpPr>
        <p:spPr>
          <a:xfrm>
            <a:off x="1198352" y="4022249"/>
            <a:ext cx="1985274" cy="29027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dirty="0"/>
              <a:t>2018/4</a:t>
            </a:r>
          </a:p>
        </p:txBody>
      </p:sp>
      <p:sp>
        <p:nvSpPr>
          <p:cNvPr id="6" name="正方形/長方形 5">
            <a:extLst>
              <a:ext uri="{FF2B5EF4-FFF2-40B4-BE49-F238E27FC236}">
                <a16:creationId xmlns:a16="http://schemas.microsoft.com/office/drawing/2014/main" id="{3D38C8D9-CBCB-7198-E443-9432A0E67932}"/>
              </a:ext>
            </a:extLst>
          </p:cNvPr>
          <p:cNvSpPr/>
          <p:nvPr/>
        </p:nvSpPr>
        <p:spPr>
          <a:xfrm>
            <a:off x="1198352" y="5538809"/>
            <a:ext cx="1985274" cy="29027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dirty="0"/>
              <a:t>2020/11</a:t>
            </a:r>
            <a:endParaRPr kumimoji="1" lang="ja-JP" altLang="en-US" dirty="0"/>
          </a:p>
        </p:txBody>
      </p:sp>
      <p:sp>
        <p:nvSpPr>
          <p:cNvPr id="7" name="正方形/長方形 6">
            <a:extLst>
              <a:ext uri="{FF2B5EF4-FFF2-40B4-BE49-F238E27FC236}">
                <a16:creationId xmlns:a16="http://schemas.microsoft.com/office/drawing/2014/main" id="{C774AB3B-8200-6A6D-2950-FEBF9E70BDA8}"/>
              </a:ext>
            </a:extLst>
          </p:cNvPr>
          <p:cNvSpPr/>
          <p:nvPr/>
        </p:nvSpPr>
        <p:spPr>
          <a:xfrm>
            <a:off x="1198352" y="6284166"/>
            <a:ext cx="1985274" cy="29027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dirty="0"/>
              <a:t>2022/3</a:t>
            </a:r>
            <a:endParaRPr kumimoji="1" lang="ja-JP" altLang="en-US" dirty="0"/>
          </a:p>
        </p:txBody>
      </p:sp>
      <p:sp>
        <p:nvSpPr>
          <p:cNvPr id="8" name="正方形/長方形 7">
            <a:extLst>
              <a:ext uri="{FF2B5EF4-FFF2-40B4-BE49-F238E27FC236}">
                <a16:creationId xmlns:a16="http://schemas.microsoft.com/office/drawing/2014/main" id="{79F34C76-8412-6F50-D4EE-EB5C55E3DCCD}"/>
              </a:ext>
            </a:extLst>
          </p:cNvPr>
          <p:cNvSpPr/>
          <p:nvPr/>
        </p:nvSpPr>
        <p:spPr>
          <a:xfrm>
            <a:off x="1215126" y="7055369"/>
            <a:ext cx="1985274" cy="29027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ja-JP" dirty="0"/>
              <a:t>2022/11</a:t>
            </a:r>
            <a:endParaRPr kumimoji="1" lang="ja-JP" altLang="en-US" dirty="0"/>
          </a:p>
        </p:txBody>
      </p:sp>
      <p:pic>
        <p:nvPicPr>
          <p:cNvPr id="10" name="図 9">
            <a:extLst>
              <a:ext uri="{FF2B5EF4-FFF2-40B4-BE49-F238E27FC236}">
                <a16:creationId xmlns:a16="http://schemas.microsoft.com/office/drawing/2014/main" id="{687D6311-0761-3557-0CBC-D6FFC55D9DCD}"/>
              </a:ext>
            </a:extLst>
          </p:cNvPr>
          <p:cNvPicPr>
            <a:picLocks noChangeAspect="1"/>
          </p:cNvPicPr>
          <p:nvPr/>
        </p:nvPicPr>
        <p:blipFill rotWithShape="1">
          <a:blip r:embed="rId3">
            <a:extLst>
              <a:ext uri="{28A0092B-C50C-407E-A947-70E740481C1C}">
                <a14:useLocalDpi xmlns:a14="http://schemas.microsoft.com/office/drawing/2010/main" val="0"/>
              </a:ext>
            </a:extLst>
          </a:blip>
          <a:srcRect t="11949" r="72963" b="27989"/>
          <a:stretch/>
        </p:blipFill>
        <p:spPr>
          <a:xfrm>
            <a:off x="288796" y="6664445"/>
            <a:ext cx="761279" cy="1072119"/>
          </a:xfrm>
          <a:prstGeom prst="rect">
            <a:avLst/>
          </a:prstGeom>
        </p:spPr>
      </p:pic>
    </p:spTree>
    <p:extLst>
      <p:ext uri="{BB962C8B-B14F-4D97-AF65-F5344CB8AC3E}">
        <p14:creationId xmlns:p14="http://schemas.microsoft.com/office/powerpoint/2010/main" val="24205163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テキスト ボックス 10">
            <a:extLst>
              <a:ext uri="{FF2B5EF4-FFF2-40B4-BE49-F238E27FC236}">
                <a16:creationId xmlns:a16="http://schemas.microsoft.com/office/drawing/2014/main" id="{84A60F79-831D-A187-7A06-D383D77BD625}"/>
              </a:ext>
            </a:extLst>
          </p:cNvPr>
          <p:cNvSpPr txBox="1"/>
          <p:nvPr/>
        </p:nvSpPr>
        <p:spPr>
          <a:xfrm>
            <a:off x="3744443" y="3059668"/>
            <a:ext cx="8052204" cy="646331"/>
          </a:xfrm>
          <a:prstGeom prst="rect">
            <a:avLst/>
          </a:prstGeom>
          <a:noFill/>
        </p:spPr>
        <p:txBody>
          <a:bodyPr wrap="none" rtlCol="0">
            <a:spAutoFit/>
          </a:bodyPr>
          <a:lstStyle/>
          <a:p>
            <a:r>
              <a:rPr lang="ja-JP" altLang="en-US" sz="3600" b="1" dirty="0"/>
              <a:t>前職で１カ月だけ</a:t>
            </a:r>
            <a:r>
              <a:rPr lang="en-US" altLang="ja-JP" sz="3600" b="1" dirty="0"/>
              <a:t>PLC</a:t>
            </a:r>
            <a:r>
              <a:rPr lang="ja-JP" altLang="en-US" sz="3600" b="1" dirty="0"/>
              <a:t>の業務に従事。</a:t>
            </a:r>
          </a:p>
        </p:txBody>
      </p:sp>
      <p:sp>
        <p:nvSpPr>
          <p:cNvPr id="16" name="テキスト ボックス 15">
            <a:extLst>
              <a:ext uri="{FF2B5EF4-FFF2-40B4-BE49-F238E27FC236}">
                <a16:creationId xmlns:a16="http://schemas.microsoft.com/office/drawing/2014/main" id="{693BE1F0-195B-8EFD-6318-569A6A413F5F}"/>
              </a:ext>
            </a:extLst>
          </p:cNvPr>
          <p:cNvSpPr txBox="1"/>
          <p:nvPr/>
        </p:nvSpPr>
        <p:spPr>
          <a:xfrm>
            <a:off x="5164825" y="873781"/>
            <a:ext cx="1862349" cy="1107996"/>
          </a:xfrm>
          <a:prstGeom prst="rect">
            <a:avLst/>
          </a:prstGeom>
          <a:noFill/>
        </p:spPr>
        <p:txBody>
          <a:bodyPr wrap="square" rtlCol="0">
            <a:spAutoFit/>
          </a:bodyPr>
          <a:lstStyle/>
          <a:p>
            <a:r>
              <a:rPr lang="ja-JP" altLang="en-US" sz="6600" b="1" dirty="0">
                <a:effectLst>
                  <a:outerShdw blurRad="38100" dist="38100" dir="2700000" algn="tl">
                    <a:srgbClr val="000000">
                      <a:alpha val="43137"/>
                    </a:srgbClr>
                  </a:outerShdw>
                </a:effectLst>
              </a:rPr>
              <a:t>略歴</a:t>
            </a:r>
            <a:endParaRPr kumimoji="1" lang="ja-JP" altLang="en-US" sz="6600" b="1" dirty="0">
              <a:effectLst>
                <a:outerShdw blurRad="38100" dist="38100" dir="2700000" algn="tl">
                  <a:srgbClr val="000000">
                    <a:alpha val="43137"/>
                  </a:srgbClr>
                </a:outerShdw>
              </a:effectLst>
            </a:endParaRPr>
          </a:p>
        </p:txBody>
      </p:sp>
      <p:sp>
        <p:nvSpPr>
          <p:cNvPr id="2" name="正方形/長方形 1">
            <a:extLst>
              <a:ext uri="{FF2B5EF4-FFF2-40B4-BE49-F238E27FC236}">
                <a16:creationId xmlns:a16="http://schemas.microsoft.com/office/drawing/2014/main" id="{B0892A4D-76D4-A607-68A3-1123628F7C50}"/>
              </a:ext>
            </a:extLst>
          </p:cNvPr>
          <p:cNvSpPr/>
          <p:nvPr/>
        </p:nvSpPr>
        <p:spPr>
          <a:xfrm>
            <a:off x="1198352" y="4033590"/>
            <a:ext cx="1985274" cy="29027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dirty="0"/>
              <a:t>2018/8~11</a:t>
            </a:r>
            <a:endParaRPr kumimoji="1" lang="ja-JP" altLang="en-US" dirty="0"/>
          </a:p>
        </p:txBody>
      </p:sp>
      <p:sp>
        <p:nvSpPr>
          <p:cNvPr id="3" name="正方形/長方形 2">
            <a:extLst>
              <a:ext uri="{FF2B5EF4-FFF2-40B4-BE49-F238E27FC236}">
                <a16:creationId xmlns:a16="http://schemas.microsoft.com/office/drawing/2014/main" id="{21E1DF62-5CB0-C80F-DF8E-6BFF157D0B4F}"/>
              </a:ext>
            </a:extLst>
          </p:cNvPr>
          <p:cNvSpPr/>
          <p:nvPr/>
        </p:nvSpPr>
        <p:spPr>
          <a:xfrm>
            <a:off x="1215126" y="1691505"/>
            <a:ext cx="1985274" cy="29027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dirty="0"/>
              <a:t>1995/6</a:t>
            </a:r>
          </a:p>
        </p:txBody>
      </p:sp>
      <p:sp>
        <p:nvSpPr>
          <p:cNvPr id="4" name="正方形/長方形 3">
            <a:extLst>
              <a:ext uri="{FF2B5EF4-FFF2-40B4-BE49-F238E27FC236}">
                <a16:creationId xmlns:a16="http://schemas.microsoft.com/office/drawing/2014/main" id="{A1206DEB-F0DE-65AC-3F03-F2F3BB42FB36}"/>
              </a:ext>
            </a:extLst>
          </p:cNvPr>
          <p:cNvSpPr/>
          <p:nvPr/>
        </p:nvSpPr>
        <p:spPr>
          <a:xfrm>
            <a:off x="1198352" y="2491184"/>
            <a:ext cx="1985274" cy="29027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dirty="0"/>
              <a:t>2018/3</a:t>
            </a:r>
          </a:p>
        </p:txBody>
      </p:sp>
      <p:sp>
        <p:nvSpPr>
          <p:cNvPr id="5" name="正方形/長方形 4">
            <a:extLst>
              <a:ext uri="{FF2B5EF4-FFF2-40B4-BE49-F238E27FC236}">
                <a16:creationId xmlns:a16="http://schemas.microsoft.com/office/drawing/2014/main" id="{E2257C36-0C4C-5336-5721-43CF7DDA342B}"/>
              </a:ext>
            </a:extLst>
          </p:cNvPr>
          <p:cNvSpPr/>
          <p:nvPr/>
        </p:nvSpPr>
        <p:spPr>
          <a:xfrm>
            <a:off x="1198352" y="3262387"/>
            <a:ext cx="1985274" cy="29027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dirty="0"/>
              <a:t>2018/4</a:t>
            </a:r>
          </a:p>
        </p:txBody>
      </p:sp>
      <p:sp>
        <p:nvSpPr>
          <p:cNvPr id="6" name="正方形/長方形 5">
            <a:extLst>
              <a:ext uri="{FF2B5EF4-FFF2-40B4-BE49-F238E27FC236}">
                <a16:creationId xmlns:a16="http://schemas.microsoft.com/office/drawing/2014/main" id="{FD40E421-E956-5CC2-162F-8C2FF7575C30}"/>
              </a:ext>
            </a:extLst>
          </p:cNvPr>
          <p:cNvSpPr/>
          <p:nvPr/>
        </p:nvSpPr>
        <p:spPr>
          <a:xfrm>
            <a:off x="1198352" y="4778947"/>
            <a:ext cx="1985274" cy="29027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dirty="0"/>
              <a:t>2020/11</a:t>
            </a:r>
            <a:endParaRPr kumimoji="1" lang="ja-JP" altLang="en-US" dirty="0"/>
          </a:p>
        </p:txBody>
      </p:sp>
      <p:sp>
        <p:nvSpPr>
          <p:cNvPr id="7" name="正方形/長方形 6">
            <a:extLst>
              <a:ext uri="{FF2B5EF4-FFF2-40B4-BE49-F238E27FC236}">
                <a16:creationId xmlns:a16="http://schemas.microsoft.com/office/drawing/2014/main" id="{2D48BBDB-DF54-AB3E-A318-4FA7D95A5D5F}"/>
              </a:ext>
            </a:extLst>
          </p:cNvPr>
          <p:cNvSpPr/>
          <p:nvPr/>
        </p:nvSpPr>
        <p:spPr>
          <a:xfrm>
            <a:off x="1198352" y="5524304"/>
            <a:ext cx="1985274" cy="29027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dirty="0"/>
              <a:t>2022/3</a:t>
            </a:r>
            <a:endParaRPr kumimoji="1" lang="ja-JP" altLang="en-US" dirty="0"/>
          </a:p>
        </p:txBody>
      </p:sp>
      <p:sp>
        <p:nvSpPr>
          <p:cNvPr id="8" name="正方形/長方形 7">
            <a:extLst>
              <a:ext uri="{FF2B5EF4-FFF2-40B4-BE49-F238E27FC236}">
                <a16:creationId xmlns:a16="http://schemas.microsoft.com/office/drawing/2014/main" id="{59A8CFE6-F9B6-956E-FEFE-B0D80568A0A9}"/>
              </a:ext>
            </a:extLst>
          </p:cNvPr>
          <p:cNvSpPr/>
          <p:nvPr/>
        </p:nvSpPr>
        <p:spPr>
          <a:xfrm>
            <a:off x="1215126" y="6295507"/>
            <a:ext cx="1985274" cy="29027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ja-JP" dirty="0"/>
              <a:t>2022/11</a:t>
            </a:r>
            <a:endParaRPr kumimoji="1" lang="ja-JP" altLang="en-US" dirty="0"/>
          </a:p>
        </p:txBody>
      </p:sp>
      <p:pic>
        <p:nvPicPr>
          <p:cNvPr id="10" name="図 9">
            <a:extLst>
              <a:ext uri="{FF2B5EF4-FFF2-40B4-BE49-F238E27FC236}">
                <a16:creationId xmlns:a16="http://schemas.microsoft.com/office/drawing/2014/main" id="{30B492E7-2B6B-AF8F-D6C8-1A03F55D201A}"/>
              </a:ext>
            </a:extLst>
          </p:cNvPr>
          <p:cNvPicPr>
            <a:picLocks noChangeAspect="1"/>
          </p:cNvPicPr>
          <p:nvPr/>
        </p:nvPicPr>
        <p:blipFill rotWithShape="1">
          <a:blip r:embed="rId3">
            <a:extLst>
              <a:ext uri="{28A0092B-C50C-407E-A947-70E740481C1C}">
                <a14:useLocalDpi xmlns:a14="http://schemas.microsoft.com/office/drawing/2010/main" val="0"/>
              </a:ext>
            </a:extLst>
          </a:blip>
          <a:srcRect t="11949" r="72963" b="27989"/>
          <a:stretch/>
        </p:blipFill>
        <p:spPr>
          <a:xfrm>
            <a:off x="288796" y="5904583"/>
            <a:ext cx="761279" cy="1072119"/>
          </a:xfrm>
          <a:prstGeom prst="rect">
            <a:avLst/>
          </a:prstGeom>
        </p:spPr>
      </p:pic>
    </p:spTree>
    <p:extLst>
      <p:ext uri="{BB962C8B-B14F-4D97-AF65-F5344CB8AC3E}">
        <p14:creationId xmlns:p14="http://schemas.microsoft.com/office/powerpoint/2010/main" val="42514119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テキスト ボックス 10">
            <a:extLst>
              <a:ext uri="{FF2B5EF4-FFF2-40B4-BE49-F238E27FC236}">
                <a16:creationId xmlns:a16="http://schemas.microsoft.com/office/drawing/2014/main" id="{84A60F79-831D-A187-7A06-D383D77BD625}"/>
              </a:ext>
            </a:extLst>
          </p:cNvPr>
          <p:cNvSpPr txBox="1"/>
          <p:nvPr/>
        </p:nvSpPr>
        <p:spPr>
          <a:xfrm>
            <a:off x="3744443" y="2848319"/>
            <a:ext cx="5262979" cy="1200329"/>
          </a:xfrm>
          <a:prstGeom prst="rect">
            <a:avLst/>
          </a:prstGeom>
          <a:noFill/>
        </p:spPr>
        <p:txBody>
          <a:bodyPr wrap="none" rtlCol="0">
            <a:spAutoFit/>
          </a:bodyPr>
          <a:lstStyle/>
          <a:p>
            <a:r>
              <a:rPr lang="ja-JP" altLang="en-US" sz="3600" b="1" dirty="0"/>
              <a:t>いくつかの病院を回って</a:t>
            </a:r>
            <a:endParaRPr lang="en-US" altLang="ja-JP" sz="3600" b="1" dirty="0"/>
          </a:p>
          <a:p>
            <a:r>
              <a:rPr lang="ja-JP" altLang="en-US" sz="3600" b="1" dirty="0"/>
              <a:t>適応障害と診断される。</a:t>
            </a:r>
          </a:p>
        </p:txBody>
      </p:sp>
      <p:sp>
        <p:nvSpPr>
          <p:cNvPr id="16" name="テキスト ボックス 15">
            <a:extLst>
              <a:ext uri="{FF2B5EF4-FFF2-40B4-BE49-F238E27FC236}">
                <a16:creationId xmlns:a16="http://schemas.microsoft.com/office/drawing/2014/main" id="{99714339-941A-2191-1586-534AF3CD8409}"/>
              </a:ext>
            </a:extLst>
          </p:cNvPr>
          <p:cNvSpPr txBox="1"/>
          <p:nvPr/>
        </p:nvSpPr>
        <p:spPr>
          <a:xfrm>
            <a:off x="5164825" y="873781"/>
            <a:ext cx="1862349" cy="1107996"/>
          </a:xfrm>
          <a:prstGeom prst="rect">
            <a:avLst/>
          </a:prstGeom>
          <a:noFill/>
        </p:spPr>
        <p:txBody>
          <a:bodyPr wrap="square" rtlCol="0">
            <a:spAutoFit/>
          </a:bodyPr>
          <a:lstStyle/>
          <a:p>
            <a:r>
              <a:rPr lang="ja-JP" altLang="en-US" sz="6600" b="1" dirty="0">
                <a:effectLst>
                  <a:outerShdw blurRad="38100" dist="38100" dir="2700000" algn="tl">
                    <a:srgbClr val="000000">
                      <a:alpha val="43137"/>
                    </a:srgbClr>
                  </a:outerShdw>
                </a:effectLst>
              </a:rPr>
              <a:t>略歴</a:t>
            </a:r>
            <a:endParaRPr kumimoji="1" lang="ja-JP" altLang="en-US" sz="6600" b="1" dirty="0">
              <a:effectLst>
                <a:outerShdw blurRad="38100" dist="38100" dir="2700000" algn="tl">
                  <a:srgbClr val="000000">
                    <a:alpha val="43137"/>
                  </a:srgbClr>
                </a:outerShdw>
              </a:effectLst>
            </a:endParaRPr>
          </a:p>
        </p:txBody>
      </p:sp>
      <p:sp>
        <p:nvSpPr>
          <p:cNvPr id="2" name="正方形/長方形 1">
            <a:extLst>
              <a:ext uri="{FF2B5EF4-FFF2-40B4-BE49-F238E27FC236}">
                <a16:creationId xmlns:a16="http://schemas.microsoft.com/office/drawing/2014/main" id="{A0F24189-18DC-5FE2-3FEF-690634425A4A}"/>
              </a:ext>
            </a:extLst>
          </p:cNvPr>
          <p:cNvSpPr/>
          <p:nvPr/>
        </p:nvSpPr>
        <p:spPr>
          <a:xfrm>
            <a:off x="1198352" y="3215866"/>
            <a:ext cx="1985274" cy="29027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dirty="0"/>
              <a:t>2018/8~11</a:t>
            </a:r>
            <a:endParaRPr kumimoji="1" lang="ja-JP" altLang="en-US" dirty="0"/>
          </a:p>
        </p:txBody>
      </p:sp>
      <p:sp>
        <p:nvSpPr>
          <p:cNvPr id="3" name="正方形/長方形 2">
            <a:extLst>
              <a:ext uri="{FF2B5EF4-FFF2-40B4-BE49-F238E27FC236}">
                <a16:creationId xmlns:a16="http://schemas.microsoft.com/office/drawing/2014/main" id="{84A31EC0-CCC3-4699-F72B-BA8313AA0255}"/>
              </a:ext>
            </a:extLst>
          </p:cNvPr>
          <p:cNvSpPr/>
          <p:nvPr/>
        </p:nvSpPr>
        <p:spPr>
          <a:xfrm>
            <a:off x="1215126" y="873781"/>
            <a:ext cx="1985274" cy="29027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dirty="0"/>
              <a:t>1995/6</a:t>
            </a:r>
          </a:p>
        </p:txBody>
      </p:sp>
      <p:sp>
        <p:nvSpPr>
          <p:cNvPr id="4" name="正方形/長方形 3">
            <a:extLst>
              <a:ext uri="{FF2B5EF4-FFF2-40B4-BE49-F238E27FC236}">
                <a16:creationId xmlns:a16="http://schemas.microsoft.com/office/drawing/2014/main" id="{39850005-42C1-4BC9-D472-9BA4CE309FA3}"/>
              </a:ext>
            </a:extLst>
          </p:cNvPr>
          <p:cNvSpPr/>
          <p:nvPr/>
        </p:nvSpPr>
        <p:spPr>
          <a:xfrm>
            <a:off x="1198352" y="1673460"/>
            <a:ext cx="1985274" cy="29027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dirty="0"/>
              <a:t>2018/3</a:t>
            </a:r>
          </a:p>
        </p:txBody>
      </p:sp>
      <p:sp>
        <p:nvSpPr>
          <p:cNvPr id="5" name="正方形/長方形 4">
            <a:extLst>
              <a:ext uri="{FF2B5EF4-FFF2-40B4-BE49-F238E27FC236}">
                <a16:creationId xmlns:a16="http://schemas.microsoft.com/office/drawing/2014/main" id="{814041FD-C05B-B85E-4F7E-A56084E84460}"/>
              </a:ext>
            </a:extLst>
          </p:cNvPr>
          <p:cNvSpPr/>
          <p:nvPr/>
        </p:nvSpPr>
        <p:spPr>
          <a:xfrm>
            <a:off x="1198352" y="2444663"/>
            <a:ext cx="1985274" cy="29027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dirty="0"/>
              <a:t>2018/4</a:t>
            </a:r>
          </a:p>
        </p:txBody>
      </p:sp>
      <p:sp>
        <p:nvSpPr>
          <p:cNvPr id="6" name="正方形/長方形 5">
            <a:extLst>
              <a:ext uri="{FF2B5EF4-FFF2-40B4-BE49-F238E27FC236}">
                <a16:creationId xmlns:a16="http://schemas.microsoft.com/office/drawing/2014/main" id="{D719EE45-B4D7-7311-A367-F6E88239C89A}"/>
              </a:ext>
            </a:extLst>
          </p:cNvPr>
          <p:cNvSpPr/>
          <p:nvPr/>
        </p:nvSpPr>
        <p:spPr>
          <a:xfrm>
            <a:off x="1198352" y="3961223"/>
            <a:ext cx="1985274" cy="29027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dirty="0"/>
              <a:t>2020/11</a:t>
            </a:r>
            <a:endParaRPr kumimoji="1" lang="ja-JP" altLang="en-US" dirty="0"/>
          </a:p>
        </p:txBody>
      </p:sp>
      <p:sp>
        <p:nvSpPr>
          <p:cNvPr id="7" name="正方形/長方形 6">
            <a:extLst>
              <a:ext uri="{FF2B5EF4-FFF2-40B4-BE49-F238E27FC236}">
                <a16:creationId xmlns:a16="http://schemas.microsoft.com/office/drawing/2014/main" id="{96BDB32F-A8F6-90D0-0906-AAE778ABA3C2}"/>
              </a:ext>
            </a:extLst>
          </p:cNvPr>
          <p:cNvSpPr/>
          <p:nvPr/>
        </p:nvSpPr>
        <p:spPr>
          <a:xfrm>
            <a:off x="1198352" y="4706580"/>
            <a:ext cx="1985274" cy="29027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dirty="0"/>
              <a:t>2022/3</a:t>
            </a:r>
            <a:endParaRPr kumimoji="1" lang="ja-JP" altLang="en-US" dirty="0"/>
          </a:p>
        </p:txBody>
      </p:sp>
      <p:sp>
        <p:nvSpPr>
          <p:cNvPr id="8" name="正方形/長方形 7">
            <a:extLst>
              <a:ext uri="{FF2B5EF4-FFF2-40B4-BE49-F238E27FC236}">
                <a16:creationId xmlns:a16="http://schemas.microsoft.com/office/drawing/2014/main" id="{3D2BBC1C-5D5B-C7FA-87A8-9951F94C80AA}"/>
              </a:ext>
            </a:extLst>
          </p:cNvPr>
          <p:cNvSpPr/>
          <p:nvPr/>
        </p:nvSpPr>
        <p:spPr>
          <a:xfrm>
            <a:off x="1215126" y="5477783"/>
            <a:ext cx="1985274" cy="29027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ja-JP" dirty="0"/>
              <a:t>2022/11</a:t>
            </a:r>
            <a:endParaRPr kumimoji="1" lang="ja-JP" altLang="en-US" dirty="0"/>
          </a:p>
        </p:txBody>
      </p:sp>
      <p:pic>
        <p:nvPicPr>
          <p:cNvPr id="10" name="図 9">
            <a:extLst>
              <a:ext uri="{FF2B5EF4-FFF2-40B4-BE49-F238E27FC236}">
                <a16:creationId xmlns:a16="http://schemas.microsoft.com/office/drawing/2014/main" id="{E5CD8FFC-900D-9E33-E68D-76173182A5E1}"/>
              </a:ext>
            </a:extLst>
          </p:cNvPr>
          <p:cNvPicPr>
            <a:picLocks noChangeAspect="1"/>
          </p:cNvPicPr>
          <p:nvPr/>
        </p:nvPicPr>
        <p:blipFill rotWithShape="1">
          <a:blip r:embed="rId3">
            <a:extLst>
              <a:ext uri="{28A0092B-C50C-407E-A947-70E740481C1C}">
                <a14:useLocalDpi xmlns:a14="http://schemas.microsoft.com/office/drawing/2010/main" val="0"/>
              </a:ext>
            </a:extLst>
          </a:blip>
          <a:srcRect t="11949" r="72963" b="27989"/>
          <a:stretch/>
        </p:blipFill>
        <p:spPr>
          <a:xfrm>
            <a:off x="288796" y="5086859"/>
            <a:ext cx="761279" cy="1072119"/>
          </a:xfrm>
          <a:prstGeom prst="rect">
            <a:avLst/>
          </a:prstGeom>
        </p:spPr>
      </p:pic>
    </p:spTree>
    <p:extLst>
      <p:ext uri="{BB962C8B-B14F-4D97-AF65-F5344CB8AC3E}">
        <p14:creationId xmlns:p14="http://schemas.microsoft.com/office/powerpoint/2010/main" val="41478170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テキスト ボックス 10">
            <a:extLst>
              <a:ext uri="{FF2B5EF4-FFF2-40B4-BE49-F238E27FC236}">
                <a16:creationId xmlns:a16="http://schemas.microsoft.com/office/drawing/2014/main" id="{84A60F79-831D-A187-7A06-D383D77BD625}"/>
              </a:ext>
            </a:extLst>
          </p:cNvPr>
          <p:cNvSpPr txBox="1"/>
          <p:nvPr/>
        </p:nvSpPr>
        <p:spPr>
          <a:xfrm>
            <a:off x="3790163" y="2828835"/>
            <a:ext cx="8032968" cy="1200329"/>
          </a:xfrm>
          <a:prstGeom prst="rect">
            <a:avLst/>
          </a:prstGeom>
          <a:noFill/>
        </p:spPr>
        <p:txBody>
          <a:bodyPr wrap="none" rtlCol="0">
            <a:spAutoFit/>
          </a:bodyPr>
          <a:lstStyle/>
          <a:p>
            <a:r>
              <a:rPr lang="ja-JP" altLang="en-US" sz="3600" b="1" dirty="0"/>
              <a:t>手帳更新のタイミングで再診断を受け</a:t>
            </a:r>
            <a:endParaRPr lang="en-US" altLang="ja-JP" sz="3600" b="1" dirty="0"/>
          </a:p>
          <a:p>
            <a:r>
              <a:rPr lang="en-US" altLang="ja-JP" sz="3600" b="1" dirty="0"/>
              <a:t>ASD</a:t>
            </a:r>
            <a:r>
              <a:rPr lang="ja-JP" altLang="en-US" sz="3600" b="1" dirty="0"/>
              <a:t>と診断される。</a:t>
            </a:r>
          </a:p>
        </p:txBody>
      </p:sp>
      <p:sp>
        <p:nvSpPr>
          <p:cNvPr id="14" name="テキスト ボックス 13">
            <a:extLst>
              <a:ext uri="{FF2B5EF4-FFF2-40B4-BE49-F238E27FC236}">
                <a16:creationId xmlns:a16="http://schemas.microsoft.com/office/drawing/2014/main" id="{35BA71E9-01C2-3473-96D9-84C8B9EF4DEF}"/>
              </a:ext>
            </a:extLst>
          </p:cNvPr>
          <p:cNvSpPr txBox="1"/>
          <p:nvPr/>
        </p:nvSpPr>
        <p:spPr>
          <a:xfrm>
            <a:off x="5164825" y="873781"/>
            <a:ext cx="1862349" cy="1107996"/>
          </a:xfrm>
          <a:prstGeom prst="rect">
            <a:avLst/>
          </a:prstGeom>
          <a:noFill/>
        </p:spPr>
        <p:txBody>
          <a:bodyPr wrap="square" rtlCol="0">
            <a:spAutoFit/>
          </a:bodyPr>
          <a:lstStyle/>
          <a:p>
            <a:r>
              <a:rPr lang="ja-JP" altLang="en-US" sz="6600" b="1" dirty="0">
                <a:effectLst>
                  <a:outerShdw blurRad="38100" dist="38100" dir="2700000" algn="tl">
                    <a:srgbClr val="000000">
                      <a:alpha val="43137"/>
                    </a:srgbClr>
                  </a:outerShdw>
                </a:effectLst>
              </a:rPr>
              <a:t>略歴</a:t>
            </a:r>
            <a:endParaRPr kumimoji="1" lang="ja-JP" altLang="en-US" sz="6600" b="1" dirty="0">
              <a:effectLst>
                <a:outerShdw blurRad="38100" dist="38100" dir="2700000" algn="tl">
                  <a:srgbClr val="000000">
                    <a:alpha val="43137"/>
                  </a:srgbClr>
                </a:outerShdw>
              </a:effectLst>
            </a:endParaRPr>
          </a:p>
        </p:txBody>
      </p:sp>
      <p:sp>
        <p:nvSpPr>
          <p:cNvPr id="2" name="正方形/長方形 1">
            <a:extLst>
              <a:ext uri="{FF2B5EF4-FFF2-40B4-BE49-F238E27FC236}">
                <a16:creationId xmlns:a16="http://schemas.microsoft.com/office/drawing/2014/main" id="{254A4A21-A0A0-E649-ABBC-76A63B1E6428}"/>
              </a:ext>
            </a:extLst>
          </p:cNvPr>
          <p:cNvSpPr/>
          <p:nvPr/>
        </p:nvSpPr>
        <p:spPr>
          <a:xfrm>
            <a:off x="1198352" y="2501995"/>
            <a:ext cx="1985274" cy="29027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dirty="0"/>
              <a:t>2018/8~11</a:t>
            </a:r>
            <a:endParaRPr kumimoji="1" lang="ja-JP" altLang="en-US" dirty="0"/>
          </a:p>
        </p:txBody>
      </p:sp>
      <p:sp>
        <p:nvSpPr>
          <p:cNvPr id="3" name="正方形/長方形 2">
            <a:extLst>
              <a:ext uri="{FF2B5EF4-FFF2-40B4-BE49-F238E27FC236}">
                <a16:creationId xmlns:a16="http://schemas.microsoft.com/office/drawing/2014/main" id="{872E01D8-6836-0C24-C8AC-1A51F7ADD566}"/>
              </a:ext>
            </a:extLst>
          </p:cNvPr>
          <p:cNvSpPr/>
          <p:nvPr/>
        </p:nvSpPr>
        <p:spPr>
          <a:xfrm>
            <a:off x="1215126" y="159910"/>
            <a:ext cx="1985274" cy="29027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dirty="0"/>
              <a:t>1995/6</a:t>
            </a:r>
          </a:p>
        </p:txBody>
      </p:sp>
      <p:sp>
        <p:nvSpPr>
          <p:cNvPr id="4" name="正方形/長方形 3">
            <a:extLst>
              <a:ext uri="{FF2B5EF4-FFF2-40B4-BE49-F238E27FC236}">
                <a16:creationId xmlns:a16="http://schemas.microsoft.com/office/drawing/2014/main" id="{2F908A12-56A7-00CF-8522-DE26BE631623}"/>
              </a:ext>
            </a:extLst>
          </p:cNvPr>
          <p:cNvSpPr/>
          <p:nvPr/>
        </p:nvSpPr>
        <p:spPr>
          <a:xfrm>
            <a:off x="1198352" y="959589"/>
            <a:ext cx="1985274" cy="29027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dirty="0"/>
              <a:t>2018/3</a:t>
            </a:r>
          </a:p>
        </p:txBody>
      </p:sp>
      <p:sp>
        <p:nvSpPr>
          <p:cNvPr id="5" name="正方形/長方形 4">
            <a:extLst>
              <a:ext uri="{FF2B5EF4-FFF2-40B4-BE49-F238E27FC236}">
                <a16:creationId xmlns:a16="http://schemas.microsoft.com/office/drawing/2014/main" id="{D443E377-5507-292D-F3C7-3347B164DD39}"/>
              </a:ext>
            </a:extLst>
          </p:cNvPr>
          <p:cNvSpPr/>
          <p:nvPr/>
        </p:nvSpPr>
        <p:spPr>
          <a:xfrm>
            <a:off x="1198352" y="1730792"/>
            <a:ext cx="1985274" cy="29027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dirty="0"/>
              <a:t>2018/4</a:t>
            </a:r>
          </a:p>
        </p:txBody>
      </p:sp>
      <p:sp>
        <p:nvSpPr>
          <p:cNvPr id="6" name="正方形/長方形 5">
            <a:extLst>
              <a:ext uri="{FF2B5EF4-FFF2-40B4-BE49-F238E27FC236}">
                <a16:creationId xmlns:a16="http://schemas.microsoft.com/office/drawing/2014/main" id="{F543915E-FF17-F945-4E98-6997DCB70D75}"/>
              </a:ext>
            </a:extLst>
          </p:cNvPr>
          <p:cNvSpPr/>
          <p:nvPr/>
        </p:nvSpPr>
        <p:spPr>
          <a:xfrm>
            <a:off x="1198352" y="3247352"/>
            <a:ext cx="1985274" cy="29027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dirty="0"/>
              <a:t>2020/11</a:t>
            </a:r>
            <a:endParaRPr kumimoji="1" lang="ja-JP" altLang="en-US" dirty="0"/>
          </a:p>
        </p:txBody>
      </p:sp>
      <p:sp>
        <p:nvSpPr>
          <p:cNvPr id="7" name="正方形/長方形 6">
            <a:extLst>
              <a:ext uri="{FF2B5EF4-FFF2-40B4-BE49-F238E27FC236}">
                <a16:creationId xmlns:a16="http://schemas.microsoft.com/office/drawing/2014/main" id="{2A819F73-FF77-343F-86BE-08647D512A18}"/>
              </a:ext>
            </a:extLst>
          </p:cNvPr>
          <p:cNvSpPr/>
          <p:nvPr/>
        </p:nvSpPr>
        <p:spPr>
          <a:xfrm>
            <a:off x="1198352" y="3992709"/>
            <a:ext cx="1985274" cy="29027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dirty="0"/>
              <a:t>2022/3</a:t>
            </a:r>
            <a:endParaRPr kumimoji="1" lang="ja-JP" altLang="en-US" dirty="0"/>
          </a:p>
        </p:txBody>
      </p:sp>
      <p:sp>
        <p:nvSpPr>
          <p:cNvPr id="8" name="正方形/長方形 7">
            <a:extLst>
              <a:ext uri="{FF2B5EF4-FFF2-40B4-BE49-F238E27FC236}">
                <a16:creationId xmlns:a16="http://schemas.microsoft.com/office/drawing/2014/main" id="{2FAC4118-E736-1582-EC6A-D32B0B7F659E}"/>
              </a:ext>
            </a:extLst>
          </p:cNvPr>
          <p:cNvSpPr/>
          <p:nvPr/>
        </p:nvSpPr>
        <p:spPr>
          <a:xfrm>
            <a:off x="1215126" y="4763912"/>
            <a:ext cx="1985274" cy="29027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ja-JP" dirty="0"/>
              <a:t>2022/11</a:t>
            </a:r>
            <a:endParaRPr kumimoji="1" lang="ja-JP" altLang="en-US" dirty="0"/>
          </a:p>
        </p:txBody>
      </p:sp>
      <p:pic>
        <p:nvPicPr>
          <p:cNvPr id="10" name="図 9">
            <a:extLst>
              <a:ext uri="{FF2B5EF4-FFF2-40B4-BE49-F238E27FC236}">
                <a16:creationId xmlns:a16="http://schemas.microsoft.com/office/drawing/2014/main" id="{D180BD02-75ED-5FC0-BCAE-94E34C468A0F}"/>
              </a:ext>
            </a:extLst>
          </p:cNvPr>
          <p:cNvPicPr>
            <a:picLocks noChangeAspect="1"/>
          </p:cNvPicPr>
          <p:nvPr/>
        </p:nvPicPr>
        <p:blipFill rotWithShape="1">
          <a:blip r:embed="rId3">
            <a:extLst>
              <a:ext uri="{28A0092B-C50C-407E-A947-70E740481C1C}">
                <a14:useLocalDpi xmlns:a14="http://schemas.microsoft.com/office/drawing/2010/main" val="0"/>
              </a:ext>
            </a:extLst>
          </a:blip>
          <a:srcRect t="11949" r="72963" b="27989"/>
          <a:stretch/>
        </p:blipFill>
        <p:spPr>
          <a:xfrm>
            <a:off x="288796" y="4372988"/>
            <a:ext cx="761279" cy="1072119"/>
          </a:xfrm>
          <a:prstGeom prst="rect">
            <a:avLst/>
          </a:prstGeom>
        </p:spPr>
      </p:pic>
    </p:spTree>
    <p:extLst>
      <p:ext uri="{BB962C8B-B14F-4D97-AF65-F5344CB8AC3E}">
        <p14:creationId xmlns:p14="http://schemas.microsoft.com/office/powerpoint/2010/main" val="28166172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テキスト ボックス 10">
            <a:extLst>
              <a:ext uri="{FF2B5EF4-FFF2-40B4-BE49-F238E27FC236}">
                <a16:creationId xmlns:a16="http://schemas.microsoft.com/office/drawing/2014/main" id="{84A60F79-831D-A187-7A06-D383D77BD625}"/>
              </a:ext>
            </a:extLst>
          </p:cNvPr>
          <p:cNvSpPr txBox="1"/>
          <p:nvPr/>
        </p:nvSpPr>
        <p:spPr>
          <a:xfrm>
            <a:off x="3744443" y="3059668"/>
            <a:ext cx="2954655" cy="646331"/>
          </a:xfrm>
          <a:prstGeom prst="rect">
            <a:avLst/>
          </a:prstGeom>
          <a:noFill/>
        </p:spPr>
        <p:txBody>
          <a:bodyPr wrap="none" rtlCol="0">
            <a:spAutoFit/>
          </a:bodyPr>
          <a:lstStyle/>
          <a:p>
            <a:r>
              <a:rPr lang="ja-JP" altLang="en-US" sz="3600" b="1" dirty="0"/>
              <a:t>前職を退職。</a:t>
            </a:r>
          </a:p>
        </p:txBody>
      </p:sp>
      <p:sp>
        <p:nvSpPr>
          <p:cNvPr id="2" name="正方形/長方形 1">
            <a:extLst>
              <a:ext uri="{FF2B5EF4-FFF2-40B4-BE49-F238E27FC236}">
                <a16:creationId xmlns:a16="http://schemas.microsoft.com/office/drawing/2014/main" id="{BA34F484-489D-035C-BD8B-6CEA3B8F8B3F}"/>
              </a:ext>
            </a:extLst>
          </p:cNvPr>
          <p:cNvSpPr/>
          <p:nvPr/>
        </p:nvSpPr>
        <p:spPr>
          <a:xfrm>
            <a:off x="1198352" y="1760732"/>
            <a:ext cx="1985274" cy="29027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dirty="0"/>
              <a:t>2018/8~11</a:t>
            </a:r>
            <a:endParaRPr kumimoji="1" lang="ja-JP" altLang="en-US" dirty="0"/>
          </a:p>
        </p:txBody>
      </p:sp>
      <p:sp>
        <p:nvSpPr>
          <p:cNvPr id="3" name="正方形/長方形 2">
            <a:extLst>
              <a:ext uri="{FF2B5EF4-FFF2-40B4-BE49-F238E27FC236}">
                <a16:creationId xmlns:a16="http://schemas.microsoft.com/office/drawing/2014/main" id="{2DB54EEE-BDB0-1EEF-FD36-AE81FAB774D0}"/>
              </a:ext>
            </a:extLst>
          </p:cNvPr>
          <p:cNvSpPr/>
          <p:nvPr/>
        </p:nvSpPr>
        <p:spPr>
          <a:xfrm>
            <a:off x="1215126" y="-581353"/>
            <a:ext cx="1985274" cy="29027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dirty="0"/>
              <a:t>1995/6</a:t>
            </a:r>
          </a:p>
        </p:txBody>
      </p:sp>
      <p:sp>
        <p:nvSpPr>
          <p:cNvPr id="4" name="正方形/長方形 3">
            <a:extLst>
              <a:ext uri="{FF2B5EF4-FFF2-40B4-BE49-F238E27FC236}">
                <a16:creationId xmlns:a16="http://schemas.microsoft.com/office/drawing/2014/main" id="{F5663B84-BA61-A4B4-1D80-DBE55875841A}"/>
              </a:ext>
            </a:extLst>
          </p:cNvPr>
          <p:cNvSpPr/>
          <p:nvPr/>
        </p:nvSpPr>
        <p:spPr>
          <a:xfrm>
            <a:off x="1198352" y="218326"/>
            <a:ext cx="1985274" cy="29027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dirty="0"/>
              <a:t>2018/3</a:t>
            </a:r>
          </a:p>
        </p:txBody>
      </p:sp>
      <p:sp>
        <p:nvSpPr>
          <p:cNvPr id="5" name="正方形/長方形 4">
            <a:extLst>
              <a:ext uri="{FF2B5EF4-FFF2-40B4-BE49-F238E27FC236}">
                <a16:creationId xmlns:a16="http://schemas.microsoft.com/office/drawing/2014/main" id="{B91957B5-07C9-6241-D73A-F987B01C6E48}"/>
              </a:ext>
            </a:extLst>
          </p:cNvPr>
          <p:cNvSpPr/>
          <p:nvPr/>
        </p:nvSpPr>
        <p:spPr>
          <a:xfrm>
            <a:off x="1198352" y="989529"/>
            <a:ext cx="1985274" cy="29027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dirty="0"/>
              <a:t>2018/4</a:t>
            </a:r>
          </a:p>
        </p:txBody>
      </p:sp>
      <p:sp>
        <p:nvSpPr>
          <p:cNvPr id="6" name="正方形/長方形 5">
            <a:extLst>
              <a:ext uri="{FF2B5EF4-FFF2-40B4-BE49-F238E27FC236}">
                <a16:creationId xmlns:a16="http://schemas.microsoft.com/office/drawing/2014/main" id="{164AE842-28BB-CBD9-4F87-A2AF9C6A40B2}"/>
              </a:ext>
            </a:extLst>
          </p:cNvPr>
          <p:cNvSpPr/>
          <p:nvPr/>
        </p:nvSpPr>
        <p:spPr>
          <a:xfrm>
            <a:off x="1198352" y="2506089"/>
            <a:ext cx="1985274" cy="29027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dirty="0"/>
              <a:t>2020/11</a:t>
            </a:r>
            <a:endParaRPr kumimoji="1" lang="ja-JP" altLang="en-US" dirty="0"/>
          </a:p>
        </p:txBody>
      </p:sp>
      <p:sp>
        <p:nvSpPr>
          <p:cNvPr id="7" name="正方形/長方形 6">
            <a:extLst>
              <a:ext uri="{FF2B5EF4-FFF2-40B4-BE49-F238E27FC236}">
                <a16:creationId xmlns:a16="http://schemas.microsoft.com/office/drawing/2014/main" id="{FD09E6E6-D8FB-183F-617E-21CC303FE4EE}"/>
              </a:ext>
            </a:extLst>
          </p:cNvPr>
          <p:cNvSpPr/>
          <p:nvPr/>
        </p:nvSpPr>
        <p:spPr>
          <a:xfrm>
            <a:off x="1198352" y="3251446"/>
            <a:ext cx="1985274" cy="29027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dirty="0"/>
              <a:t>2022/3</a:t>
            </a:r>
            <a:endParaRPr kumimoji="1" lang="ja-JP" altLang="en-US" dirty="0"/>
          </a:p>
        </p:txBody>
      </p:sp>
      <p:sp>
        <p:nvSpPr>
          <p:cNvPr id="8" name="正方形/長方形 7">
            <a:extLst>
              <a:ext uri="{FF2B5EF4-FFF2-40B4-BE49-F238E27FC236}">
                <a16:creationId xmlns:a16="http://schemas.microsoft.com/office/drawing/2014/main" id="{FA0D8884-E1F0-8C72-D3C0-D5205C71A41C}"/>
              </a:ext>
            </a:extLst>
          </p:cNvPr>
          <p:cNvSpPr/>
          <p:nvPr/>
        </p:nvSpPr>
        <p:spPr>
          <a:xfrm>
            <a:off x="1215126" y="4022649"/>
            <a:ext cx="1985274" cy="29027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ja-JP" dirty="0"/>
              <a:t>2022/11</a:t>
            </a:r>
            <a:endParaRPr kumimoji="1" lang="ja-JP" altLang="en-US" dirty="0"/>
          </a:p>
        </p:txBody>
      </p:sp>
      <p:sp>
        <p:nvSpPr>
          <p:cNvPr id="10" name="テキスト ボックス 9">
            <a:extLst>
              <a:ext uri="{FF2B5EF4-FFF2-40B4-BE49-F238E27FC236}">
                <a16:creationId xmlns:a16="http://schemas.microsoft.com/office/drawing/2014/main" id="{A7BB668A-CEF3-5883-6895-27B90E091F4C}"/>
              </a:ext>
            </a:extLst>
          </p:cNvPr>
          <p:cNvSpPr txBox="1"/>
          <p:nvPr/>
        </p:nvSpPr>
        <p:spPr>
          <a:xfrm>
            <a:off x="5164825" y="873781"/>
            <a:ext cx="1862349" cy="1107996"/>
          </a:xfrm>
          <a:prstGeom prst="rect">
            <a:avLst/>
          </a:prstGeom>
          <a:noFill/>
        </p:spPr>
        <p:txBody>
          <a:bodyPr wrap="square" rtlCol="0">
            <a:spAutoFit/>
          </a:bodyPr>
          <a:lstStyle/>
          <a:p>
            <a:r>
              <a:rPr lang="ja-JP" altLang="en-US" sz="6600" b="1" dirty="0">
                <a:effectLst>
                  <a:outerShdw blurRad="38100" dist="38100" dir="2700000" algn="tl">
                    <a:srgbClr val="000000">
                      <a:alpha val="43137"/>
                    </a:srgbClr>
                  </a:outerShdw>
                </a:effectLst>
              </a:rPr>
              <a:t>略歴</a:t>
            </a:r>
            <a:endParaRPr kumimoji="1" lang="ja-JP" altLang="en-US" sz="6600" b="1" dirty="0">
              <a:effectLst>
                <a:outerShdw blurRad="38100" dist="38100" dir="2700000" algn="tl">
                  <a:srgbClr val="000000">
                    <a:alpha val="43137"/>
                  </a:srgbClr>
                </a:outerShdw>
              </a:effectLst>
            </a:endParaRPr>
          </a:p>
        </p:txBody>
      </p:sp>
      <p:pic>
        <p:nvPicPr>
          <p:cNvPr id="12" name="図 11">
            <a:extLst>
              <a:ext uri="{FF2B5EF4-FFF2-40B4-BE49-F238E27FC236}">
                <a16:creationId xmlns:a16="http://schemas.microsoft.com/office/drawing/2014/main" id="{21DE8408-E57F-D625-73B8-8D6A50F0AF7A}"/>
              </a:ext>
            </a:extLst>
          </p:cNvPr>
          <p:cNvPicPr>
            <a:picLocks noChangeAspect="1"/>
          </p:cNvPicPr>
          <p:nvPr/>
        </p:nvPicPr>
        <p:blipFill rotWithShape="1">
          <a:blip r:embed="rId3">
            <a:extLst>
              <a:ext uri="{28A0092B-C50C-407E-A947-70E740481C1C}">
                <a14:useLocalDpi xmlns:a14="http://schemas.microsoft.com/office/drawing/2010/main" val="0"/>
              </a:ext>
            </a:extLst>
          </a:blip>
          <a:srcRect t="11949" r="72963" b="27989"/>
          <a:stretch/>
        </p:blipFill>
        <p:spPr>
          <a:xfrm>
            <a:off x="288796" y="3631725"/>
            <a:ext cx="761279" cy="1072119"/>
          </a:xfrm>
          <a:prstGeom prst="rect">
            <a:avLst/>
          </a:prstGeom>
        </p:spPr>
      </p:pic>
    </p:spTree>
    <p:extLst>
      <p:ext uri="{BB962C8B-B14F-4D97-AF65-F5344CB8AC3E}">
        <p14:creationId xmlns:p14="http://schemas.microsoft.com/office/powerpoint/2010/main" val="13161957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ギャラリー">
  <a:themeElements>
    <a:clrScheme name="ギャラリー">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ギャラリー">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ギャラリー">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841</TotalTime>
  <Words>1181</Words>
  <Application>Microsoft Office PowerPoint</Application>
  <PresentationFormat>ワイド画面</PresentationFormat>
  <Paragraphs>248</Paragraphs>
  <Slides>37</Slides>
  <Notes>19</Notes>
  <HiddenSlides>14</HiddenSlides>
  <MMClips>1</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37</vt:i4>
      </vt:variant>
    </vt:vector>
  </HeadingPairs>
  <TitlesOfParts>
    <vt:vector size="43" baseType="lpstr">
      <vt:lpstr>游ゴシック</vt:lpstr>
      <vt:lpstr>游ゴシック Light</vt:lpstr>
      <vt:lpstr>游明朝</vt:lpstr>
      <vt:lpstr>Arial</vt:lpstr>
      <vt:lpstr>Gill Sans MT</vt:lpstr>
      <vt:lpstr>ギャラリー</vt:lpstr>
      <vt:lpstr>障害プレゼン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自分の障害特性</vt:lpstr>
      <vt:lpstr>自分の障害特性への対応</vt:lpstr>
      <vt:lpstr>特性への対応法 </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ディーキャリアに入って何をやってきたか？</vt:lpstr>
      <vt:lpstr>リフレーミングとは？ </vt:lpstr>
      <vt:lpstr>PowerPoint プレゼンテーション</vt:lpstr>
      <vt:lpstr>ビジネスマナー</vt:lpstr>
      <vt:lpstr>プログラミング学習</vt:lpstr>
      <vt:lpstr>PowerPoint プレゼンテーション</vt:lpstr>
      <vt:lpstr>PowerPoint プレゼンテーション</vt:lpstr>
      <vt:lpstr>PowerPoint プレゼンテーション</vt:lpstr>
      <vt:lpstr>PowerPoint プレゼンテーション</vt:lpstr>
      <vt:lpstr>就職活動の準備 </vt:lpstr>
      <vt:lpstr>実務想定のWordやExcelやPowerPointの課題</vt:lpstr>
      <vt:lpstr>PowerPoint プレゼンテーション</vt:lpstr>
      <vt:lpstr>PowerPoint プレゼンテーション</vt:lpstr>
      <vt:lpstr>PowerPoint プレゼンテーション</vt:lpstr>
      <vt:lpstr>PowerPoint プレゼンテーション</vt:lpstr>
      <vt:lpstr>今後のキャリアプラン</vt:lpstr>
      <vt:lpstr>ご清聴ありがとうございました。</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ITEX 天王寺オフィス</dc:creator>
  <cp:lastModifiedBy>ITEX 天王寺オフィス</cp:lastModifiedBy>
  <cp:revision>46</cp:revision>
  <dcterms:created xsi:type="dcterms:W3CDTF">2023-06-01T02:01:34Z</dcterms:created>
  <dcterms:modified xsi:type="dcterms:W3CDTF">2023-09-15T01:54:49Z</dcterms:modified>
</cp:coreProperties>
</file>

<file path=docProps/thumbnail.jpeg>
</file>